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6" r:id="rId1"/>
    <p:sldMasterId id="2147483769" r:id="rId2"/>
    <p:sldMasterId id="2147483778" r:id="rId3"/>
    <p:sldMasterId id="2147483668" r:id="rId4"/>
  </p:sldMasterIdLst>
  <p:notesMasterIdLst>
    <p:notesMasterId r:id="rId130"/>
  </p:notesMasterIdLst>
  <p:handoutMasterIdLst>
    <p:handoutMasterId r:id="rId131"/>
  </p:handoutMasterIdLst>
  <p:sldIdLst>
    <p:sldId id="272" r:id="rId5"/>
    <p:sldId id="256" r:id="rId6"/>
    <p:sldId id="258" r:id="rId7"/>
    <p:sldId id="453" r:id="rId8"/>
    <p:sldId id="446" r:id="rId9"/>
    <p:sldId id="448" r:id="rId10"/>
    <p:sldId id="291" r:id="rId11"/>
    <p:sldId id="449" r:id="rId12"/>
    <p:sldId id="434" r:id="rId13"/>
    <p:sldId id="279" r:id="rId14"/>
    <p:sldId id="295" r:id="rId15"/>
    <p:sldId id="444" r:id="rId16"/>
    <p:sldId id="290" r:id="rId17"/>
    <p:sldId id="450" r:id="rId18"/>
    <p:sldId id="454" r:id="rId19"/>
    <p:sldId id="292" r:id="rId20"/>
    <p:sldId id="298" r:id="rId21"/>
    <p:sldId id="424" r:id="rId22"/>
    <p:sldId id="452" r:id="rId23"/>
    <p:sldId id="300" r:id="rId24"/>
    <p:sldId id="466" r:id="rId25"/>
    <p:sldId id="302" r:id="rId26"/>
    <p:sldId id="435" r:id="rId27"/>
    <p:sldId id="436" r:id="rId28"/>
    <p:sldId id="437" r:id="rId29"/>
    <p:sldId id="441" r:id="rId30"/>
    <p:sldId id="442" r:id="rId31"/>
    <p:sldId id="443" r:id="rId32"/>
    <p:sldId id="438" r:id="rId33"/>
    <p:sldId id="439" r:id="rId34"/>
    <p:sldId id="440" r:id="rId35"/>
    <p:sldId id="485" r:id="rId36"/>
    <p:sldId id="311" r:id="rId37"/>
    <p:sldId id="381" r:id="rId38"/>
    <p:sldId id="309" r:id="rId39"/>
    <p:sldId id="308" r:id="rId40"/>
    <p:sldId id="384" r:id="rId41"/>
    <p:sldId id="455" r:id="rId42"/>
    <p:sldId id="371" r:id="rId43"/>
    <p:sldId id="478" r:id="rId44"/>
    <p:sldId id="479" r:id="rId45"/>
    <p:sldId id="481" r:id="rId46"/>
    <p:sldId id="480" r:id="rId47"/>
    <p:sldId id="473" r:id="rId48"/>
    <p:sldId id="474" r:id="rId49"/>
    <p:sldId id="385" r:id="rId50"/>
    <p:sldId id="476" r:id="rId51"/>
    <p:sldId id="464" r:id="rId52"/>
    <p:sldId id="458" r:id="rId53"/>
    <p:sldId id="460" r:id="rId54"/>
    <p:sldId id="461" r:id="rId55"/>
    <p:sldId id="462" r:id="rId56"/>
    <p:sldId id="488" r:id="rId57"/>
    <p:sldId id="486" r:id="rId58"/>
    <p:sldId id="490" r:id="rId59"/>
    <p:sldId id="456" r:id="rId60"/>
    <p:sldId id="359" r:id="rId61"/>
    <p:sldId id="339" r:id="rId62"/>
    <p:sldId id="340" r:id="rId63"/>
    <p:sldId id="341" r:id="rId64"/>
    <p:sldId id="342" r:id="rId65"/>
    <p:sldId id="361" r:id="rId66"/>
    <p:sldId id="343" r:id="rId67"/>
    <p:sldId id="344" r:id="rId68"/>
    <p:sldId id="362" r:id="rId69"/>
    <p:sldId id="346" r:id="rId70"/>
    <p:sldId id="347" r:id="rId71"/>
    <p:sldId id="348" r:id="rId72"/>
    <p:sldId id="349" r:id="rId73"/>
    <p:sldId id="350" r:id="rId74"/>
    <p:sldId id="363" r:id="rId75"/>
    <p:sldId id="351" r:id="rId76"/>
    <p:sldId id="352" r:id="rId77"/>
    <p:sldId id="353" r:id="rId78"/>
    <p:sldId id="364" r:id="rId79"/>
    <p:sldId id="354" r:id="rId80"/>
    <p:sldId id="355" r:id="rId81"/>
    <p:sldId id="356" r:id="rId82"/>
    <p:sldId id="483" r:id="rId83"/>
    <p:sldId id="484" r:id="rId84"/>
    <p:sldId id="415" r:id="rId85"/>
    <p:sldId id="416" r:id="rId86"/>
    <p:sldId id="422" r:id="rId87"/>
    <p:sldId id="423" r:id="rId88"/>
    <p:sldId id="393" r:id="rId89"/>
    <p:sldId id="394" r:id="rId90"/>
    <p:sldId id="395" r:id="rId91"/>
    <p:sldId id="396" r:id="rId92"/>
    <p:sldId id="487" r:id="rId93"/>
    <p:sldId id="398" r:id="rId94"/>
    <p:sldId id="399" r:id="rId95"/>
    <p:sldId id="400" r:id="rId96"/>
    <p:sldId id="401" r:id="rId97"/>
    <p:sldId id="402" r:id="rId98"/>
    <p:sldId id="403" r:id="rId99"/>
    <p:sldId id="404" r:id="rId100"/>
    <p:sldId id="405" r:id="rId101"/>
    <p:sldId id="406" r:id="rId102"/>
    <p:sldId id="407" r:id="rId103"/>
    <p:sldId id="408" r:id="rId104"/>
    <p:sldId id="409" r:id="rId105"/>
    <p:sldId id="410" r:id="rId106"/>
    <p:sldId id="411" r:id="rId107"/>
    <p:sldId id="412" r:id="rId108"/>
    <p:sldId id="413" r:id="rId109"/>
    <p:sldId id="414" r:id="rId110"/>
    <p:sldId id="417" r:id="rId111"/>
    <p:sldId id="418" r:id="rId112"/>
    <p:sldId id="419" r:id="rId113"/>
    <p:sldId id="421" r:id="rId114"/>
    <p:sldId id="390" r:id="rId115"/>
    <p:sldId id="467" r:id="rId116"/>
    <p:sldId id="492" r:id="rId117"/>
    <p:sldId id="493" r:id="rId118"/>
    <p:sldId id="494" r:id="rId119"/>
    <p:sldId id="496" r:id="rId120"/>
    <p:sldId id="495" r:id="rId121"/>
    <p:sldId id="491" r:id="rId122"/>
    <p:sldId id="468" r:id="rId123"/>
    <p:sldId id="469" r:id="rId124"/>
    <p:sldId id="470" r:id="rId125"/>
    <p:sldId id="471" r:id="rId126"/>
    <p:sldId id="472" r:id="rId127"/>
    <p:sldId id="489" r:id="rId128"/>
    <p:sldId id="326" r:id="rId12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57" autoAdjust="0"/>
    <p:restoredTop sz="90576" autoAdjust="0"/>
  </p:normalViewPr>
  <p:slideViewPr>
    <p:cSldViewPr snapToGrid="0" snapToObjects="1">
      <p:cViewPr varScale="1">
        <p:scale>
          <a:sx n="68" d="100"/>
          <a:sy n="68" d="100"/>
        </p:scale>
        <p:origin x="-1284"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slide" Target="slides/slide122.xml"/><Relationship Id="rId13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iagrams/_rels/data5.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CC0F21-B74E-9948-BBD2-4935F5D7AC99}" type="doc">
      <dgm:prSet loTypeId="urn:microsoft.com/office/officeart/2005/8/layout/matrix1" loCatId="" qsTypeId="urn:microsoft.com/office/officeart/2005/8/quickstyle/simple4" qsCatId="simple" csTypeId="urn:microsoft.com/office/officeart/2005/8/colors/accent1_2" csCatId="accent1" phldr="1"/>
      <dgm:spPr/>
      <dgm:t>
        <a:bodyPr/>
        <a:lstStyle/>
        <a:p>
          <a:endParaRPr lang="en-US"/>
        </a:p>
      </dgm:t>
    </dgm:pt>
    <dgm:pt modelId="{0D29F010-4A56-1049-8177-643D9F429F82}">
      <dgm:prSet phldrT="[Text]"/>
      <dgm:spPr/>
      <dgm:t>
        <a:bodyPr/>
        <a:lstStyle/>
        <a:p>
          <a:r>
            <a:rPr lang="en-US" dirty="0" err="1" smtClean="0"/>
            <a:t>Node.js</a:t>
          </a:r>
          <a:endParaRPr lang="en-US" dirty="0"/>
        </a:p>
      </dgm:t>
    </dgm:pt>
    <dgm:pt modelId="{67EE0F46-CD51-8340-BF68-7B4CB2FD30EF}" type="parTrans" cxnId="{14BC54FA-3C5E-C14A-B868-E4322FEB8F71}">
      <dgm:prSet/>
      <dgm:spPr/>
      <dgm:t>
        <a:bodyPr/>
        <a:lstStyle/>
        <a:p>
          <a:endParaRPr lang="en-US"/>
        </a:p>
      </dgm:t>
    </dgm:pt>
    <dgm:pt modelId="{CAD2DDF3-EB9C-F249-A990-59BFAD3AADE6}" type="sibTrans" cxnId="{14BC54FA-3C5E-C14A-B868-E4322FEB8F71}">
      <dgm:prSet/>
      <dgm:spPr/>
      <dgm:t>
        <a:bodyPr/>
        <a:lstStyle/>
        <a:p>
          <a:endParaRPr lang="en-US"/>
        </a:p>
      </dgm:t>
    </dgm:pt>
    <dgm:pt modelId="{FBB8EA42-B114-2341-B986-113E0F0A835C}">
      <dgm:prSet phldrT="[Text]"/>
      <dgm:spPr/>
      <dgm:t>
        <a:bodyPr/>
        <a:lstStyle/>
        <a:p>
          <a:r>
            <a:rPr lang="en-US" dirty="0" smtClean="0"/>
            <a:t>Lightweight</a:t>
          </a:r>
          <a:endParaRPr lang="en-US" dirty="0"/>
        </a:p>
      </dgm:t>
    </dgm:pt>
    <dgm:pt modelId="{530DD3A6-97C3-FF42-BC18-E296463FA4BE}" type="parTrans" cxnId="{19980CEF-D20F-CA42-80DA-B489F58B568B}">
      <dgm:prSet/>
      <dgm:spPr/>
      <dgm:t>
        <a:bodyPr/>
        <a:lstStyle/>
        <a:p>
          <a:endParaRPr lang="en-US"/>
        </a:p>
      </dgm:t>
    </dgm:pt>
    <dgm:pt modelId="{5E08FD85-1206-9E4B-9D54-55ABE50D46C5}" type="sibTrans" cxnId="{19980CEF-D20F-CA42-80DA-B489F58B568B}">
      <dgm:prSet/>
      <dgm:spPr/>
      <dgm:t>
        <a:bodyPr/>
        <a:lstStyle/>
        <a:p>
          <a:endParaRPr lang="en-US"/>
        </a:p>
      </dgm:t>
    </dgm:pt>
    <dgm:pt modelId="{ADD82793-CADC-D242-8000-5839E7EC1A90}">
      <dgm:prSet phldrT="[Text]"/>
      <dgm:spPr/>
      <dgm:t>
        <a:bodyPr/>
        <a:lstStyle/>
        <a:p>
          <a:r>
            <a:rPr lang="en-US" dirty="0" smtClean="0"/>
            <a:t>40% </a:t>
          </a:r>
          <a:r>
            <a:rPr lang="en-US" dirty="0" err="1" smtClean="0"/>
            <a:t>Js</a:t>
          </a:r>
          <a:r>
            <a:rPr lang="en-US" dirty="0" smtClean="0"/>
            <a:t> &amp; 60% C++ Code</a:t>
          </a:r>
          <a:endParaRPr lang="en-US" dirty="0"/>
        </a:p>
      </dgm:t>
    </dgm:pt>
    <dgm:pt modelId="{FE16795F-74AE-E741-9D7B-F87B6A69E481}" type="parTrans" cxnId="{A2D6BB44-5737-EF4C-ACBC-93D9296727E8}">
      <dgm:prSet/>
      <dgm:spPr/>
      <dgm:t>
        <a:bodyPr/>
        <a:lstStyle/>
        <a:p>
          <a:endParaRPr lang="en-US"/>
        </a:p>
      </dgm:t>
    </dgm:pt>
    <dgm:pt modelId="{203205A7-803E-114B-AE49-B149C3890858}" type="sibTrans" cxnId="{A2D6BB44-5737-EF4C-ACBC-93D9296727E8}">
      <dgm:prSet/>
      <dgm:spPr/>
      <dgm:t>
        <a:bodyPr/>
        <a:lstStyle/>
        <a:p>
          <a:endParaRPr lang="en-US"/>
        </a:p>
      </dgm:t>
    </dgm:pt>
    <dgm:pt modelId="{6FF759FD-F649-5541-A8A2-5DC54BF25FE7}">
      <dgm:prSet phldrT="[Text]"/>
      <dgm:spPr/>
      <dgm:t>
        <a:bodyPr/>
        <a:lstStyle/>
        <a:p>
          <a:r>
            <a:rPr lang="en-US" dirty="0" smtClean="0"/>
            <a:t>Beta Phase : Latest stable version – 0.10.33</a:t>
          </a:r>
          <a:endParaRPr lang="en-US" dirty="0"/>
        </a:p>
      </dgm:t>
    </dgm:pt>
    <dgm:pt modelId="{233ADB14-D0D0-E843-ABDF-165C69400B9D}" type="parTrans" cxnId="{75747CD4-56E9-A947-85DB-1FE21D0A2C8A}">
      <dgm:prSet/>
      <dgm:spPr/>
      <dgm:t>
        <a:bodyPr/>
        <a:lstStyle/>
        <a:p>
          <a:endParaRPr lang="en-US"/>
        </a:p>
      </dgm:t>
    </dgm:pt>
    <dgm:pt modelId="{FFF44007-B86B-914D-9536-61363B703BB1}" type="sibTrans" cxnId="{75747CD4-56E9-A947-85DB-1FE21D0A2C8A}">
      <dgm:prSet/>
      <dgm:spPr/>
      <dgm:t>
        <a:bodyPr/>
        <a:lstStyle/>
        <a:p>
          <a:endParaRPr lang="en-US"/>
        </a:p>
      </dgm:t>
    </dgm:pt>
    <dgm:pt modelId="{803EBC04-8902-CE40-BE53-08D4A5210EFB}">
      <dgm:prSet phldrT="[Text]"/>
      <dgm:spPr/>
      <dgm:t>
        <a:bodyPr/>
        <a:lstStyle/>
        <a:p>
          <a:r>
            <a:rPr lang="en-US" dirty="0" err="1" smtClean="0"/>
            <a:t>OpenSource</a:t>
          </a:r>
          <a:endParaRPr lang="en-US" dirty="0"/>
        </a:p>
      </dgm:t>
    </dgm:pt>
    <dgm:pt modelId="{939A6026-8627-7C4F-ABE5-18219CAC278E}" type="parTrans" cxnId="{B27089E8-D67D-624A-94B4-52AB1E2494AF}">
      <dgm:prSet/>
      <dgm:spPr/>
      <dgm:t>
        <a:bodyPr/>
        <a:lstStyle/>
        <a:p>
          <a:endParaRPr lang="en-US"/>
        </a:p>
      </dgm:t>
    </dgm:pt>
    <dgm:pt modelId="{6FA3C353-CE99-9F4B-8BE8-8B20274C44C0}" type="sibTrans" cxnId="{B27089E8-D67D-624A-94B4-52AB1E2494AF}">
      <dgm:prSet/>
      <dgm:spPr/>
      <dgm:t>
        <a:bodyPr/>
        <a:lstStyle/>
        <a:p>
          <a:endParaRPr lang="en-US"/>
        </a:p>
      </dgm:t>
    </dgm:pt>
    <dgm:pt modelId="{1C3E95B3-7868-174C-809D-E5F6BAA0D407}" type="pres">
      <dgm:prSet presAssocID="{5ACC0F21-B74E-9948-BBD2-4935F5D7AC99}" presName="diagram" presStyleCnt="0">
        <dgm:presLayoutVars>
          <dgm:chMax val="1"/>
          <dgm:dir/>
          <dgm:animLvl val="ctr"/>
          <dgm:resizeHandles val="exact"/>
        </dgm:presLayoutVars>
      </dgm:prSet>
      <dgm:spPr/>
      <dgm:t>
        <a:bodyPr/>
        <a:lstStyle/>
        <a:p>
          <a:endParaRPr lang="en-US"/>
        </a:p>
      </dgm:t>
    </dgm:pt>
    <dgm:pt modelId="{621B039B-9B9E-1F48-B58E-F2D9500C74DB}" type="pres">
      <dgm:prSet presAssocID="{5ACC0F21-B74E-9948-BBD2-4935F5D7AC99}" presName="matrix" presStyleCnt="0"/>
      <dgm:spPr/>
    </dgm:pt>
    <dgm:pt modelId="{845F42D9-127E-F34E-A913-F99FF04B6350}" type="pres">
      <dgm:prSet presAssocID="{5ACC0F21-B74E-9948-BBD2-4935F5D7AC99}" presName="tile1" presStyleLbl="node1" presStyleIdx="0" presStyleCnt="4" custLinFactX="-100000" custLinFactNeighborX="-131052" custLinFactNeighborY="-9402"/>
      <dgm:spPr/>
      <dgm:t>
        <a:bodyPr/>
        <a:lstStyle/>
        <a:p>
          <a:endParaRPr lang="en-US"/>
        </a:p>
      </dgm:t>
    </dgm:pt>
    <dgm:pt modelId="{8F92A601-B71D-3D49-98F0-7AE0E8A40415}" type="pres">
      <dgm:prSet presAssocID="{5ACC0F21-B74E-9948-BBD2-4935F5D7AC99}" presName="tile1text" presStyleLbl="node1" presStyleIdx="0" presStyleCnt="4">
        <dgm:presLayoutVars>
          <dgm:chMax val="0"/>
          <dgm:chPref val="0"/>
          <dgm:bulletEnabled val="1"/>
        </dgm:presLayoutVars>
      </dgm:prSet>
      <dgm:spPr/>
      <dgm:t>
        <a:bodyPr/>
        <a:lstStyle/>
        <a:p>
          <a:endParaRPr lang="en-US"/>
        </a:p>
      </dgm:t>
    </dgm:pt>
    <dgm:pt modelId="{739F5C10-D154-9047-9732-17D8B74559C4}" type="pres">
      <dgm:prSet presAssocID="{5ACC0F21-B74E-9948-BBD2-4935F5D7AC99}" presName="tile2" presStyleLbl="node1" presStyleIdx="1" presStyleCnt="4" custLinFactNeighborX="63444" custLinFactNeighborY="-39061"/>
      <dgm:spPr/>
      <dgm:t>
        <a:bodyPr/>
        <a:lstStyle/>
        <a:p>
          <a:endParaRPr lang="en-US"/>
        </a:p>
      </dgm:t>
    </dgm:pt>
    <dgm:pt modelId="{77D8769C-794E-0848-83AB-BE8B91222004}" type="pres">
      <dgm:prSet presAssocID="{5ACC0F21-B74E-9948-BBD2-4935F5D7AC99}" presName="tile2text" presStyleLbl="node1" presStyleIdx="1" presStyleCnt="4">
        <dgm:presLayoutVars>
          <dgm:chMax val="0"/>
          <dgm:chPref val="0"/>
          <dgm:bulletEnabled val="1"/>
        </dgm:presLayoutVars>
      </dgm:prSet>
      <dgm:spPr/>
      <dgm:t>
        <a:bodyPr/>
        <a:lstStyle/>
        <a:p>
          <a:endParaRPr lang="en-US"/>
        </a:p>
      </dgm:t>
    </dgm:pt>
    <dgm:pt modelId="{75ED96B6-8E3A-9841-9C1B-C3A7CA61EAD5}" type="pres">
      <dgm:prSet presAssocID="{5ACC0F21-B74E-9948-BBD2-4935F5D7AC99}" presName="tile3" presStyleLbl="node1" presStyleIdx="2" presStyleCnt="4" custLinFactNeighborX="-473"/>
      <dgm:spPr/>
      <dgm:t>
        <a:bodyPr/>
        <a:lstStyle/>
        <a:p>
          <a:endParaRPr lang="en-US"/>
        </a:p>
      </dgm:t>
    </dgm:pt>
    <dgm:pt modelId="{7E94548C-6C11-B149-9FF1-AC0A7D422126}" type="pres">
      <dgm:prSet presAssocID="{5ACC0F21-B74E-9948-BBD2-4935F5D7AC99}" presName="tile3text" presStyleLbl="node1" presStyleIdx="2" presStyleCnt="4">
        <dgm:presLayoutVars>
          <dgm:chMax val="0"/>
          <dgm:chPref val="0"/>
          <dgm:bulletEnabled val="1"/>
        </dgm:presLayoutVars>
      </dgm:prSet>
      <dgm:spPr/>
      <dgm:t>
        <a:bodyPr/>
        <a:lstStyle/>
        <a:p>
          <a:endParaRPr lang="en-US"/>
        </a:p>
      </dgm:t>
    </dgm:pt>
    <dgm:pt modelId="{9848A472-8E10-8C49-B90D-9937E37BDA62}" type="pres">
      <dgm:prSet presAssocID="{5ACC0F21-B74E-9948-BBD2-4935F5D7AC99}" presName="tile4" presStyleLbl="node1" presStyleIdx="3" presStyleCnt="4"/>
      <dgm:spPr/>
      <dgm:t>
        <a:bodyPr/>
        <a:lstStyle/>
        <a:p>
          <a:endParaRPr lang="en-US"/>
        </a:p>
      </dgm:t>
    </dgm:pt>
    <dgm:pt modelId="{C8983B12-DADE-5F40-A778-DA077B102BC6}" type="pres">
      <dgm:prSet presAssocID="{5ACC0F21-B74E-9948-BBD2-4935F5D7AC99}" presName="tile4text" presStyleLbl="node1" presStyleIdx="3" presStyleCnt="4">
        <dgm:presLayoutVars>
          <dgm:chMax val="0"/>
          <dgm:chPref val="0"/>
          <dgm:bulletEnabled val="1"/>
        </dgm:presLayoutVars>
      </dgm:prSet>
      <dgm:spPr/>
      <dgm:t>
        <a:bodyPr/>
        <a:lstStyle/>
        <a:p>
          <a:endParaRPr lang="en-US"/>
        </a:p>
      </dgm:t>
    </dgm:pt>
    <dgm:pt modelId="{25DE9C6D-04AF-E941-98E0-B877E18CAF96}" type="pres">
      <dgm:prSet presAssocID="{5ACC0F21-B74E-9948-BBD2-4935F5D7AC99}" presName="centerTile" presStyleLbl="fgShp" presStyleIdx="0" presStyleCnt="1">
        <dgm:presLayoutVars>
          <dgm:chMax val="0"/>
          <dgm:chPref val="0"/>
        </dgm:presLayoutVars>
      </dgm:prSet>
      <dgm:spPr/>
      <dgm:t>
        <a:bodyPr/>
        <a:lstStyle/>
        <a:p>
          <a:endParaRPr lang="en-US"/>
        </a:p>
      </dgm:t>
    </dgm:pt>
  </dgm:ptLst>
  <dgm:cxnLst>
    <dgm:cxn modelId="{75747CD4-56E9-A947-85DB-1FE21D0A2C8A}" srcId="{0D29F010-4A56-1049-8177-643D9F429F82}" destId="{6FF759FD-F649-5541-A8A2-5DC54BF25FE7}" srcOrd="2" destOrd="0" parTransId="{233ADB14-D0D0-E843-ABDF-165C69400B9D}" sibTransId="{FFF44007-B86B-914D-9536-61363B703BB1}"/>
    <dgm:cxn modelId="{FF4BA28A-8A6A-4648-A3D1-AB50B8BD4B58}" type="presOf" srcId="{803EBC04-8902-CE40-BE53-08D4A5210EFB}" destId="{9848A472-8E10-8C49-B90D-9937E37BDA62}" srcOrd="0" destOrd="0" presId="urn:microsoft.com/office/officeart/2005/8/layout/matrix1"/>
    <dgm:cxn modelId="{9CF9766E-FA94-BD43-AF87-EFF33BC9C1F1}" type="presOf" srcId="{ADD82793-CADC-D242-8000-5839E7EC1A90}" destId="{77D8769C-794E-0848-83AB-BE8B91222004}" srcOrd="1" destOrd="0" presId="urn:microsoft.com/office/officeart/2005/8/layout/matrix1"/>
    <dgm:cxn modelId="{93344A07-E128-D145-AAAA-96FE84FCE82D}" type="presOf" srcId="{FBB8EA42-B114-2341-B986-113E0F0A835C}" destId="{845F42D9-127E-F34E-A913-F99FF04B6350}" srcOrd="0" destOrd="0" presId="urn:microsoft.com/office/officeart/2005/8/layout/matrix1"/>
    <dgm:cxn modelId="{06914403-94F8-7C4E-B06E-321CAA08F130}" type="presOf" srcId="{6FF759FD-F649-5541-A8A2-5DC54BF25FE7}" destId="{7E94548C-6C11-B149-9FF1-AC0A7D422126}" srcOrd="1" destOrd="0" presId="urn:microsoft.com/office/officeart/2005/8/layout/matrix1"/>
    <dgm:cxn modelId="{1669B1D2-E586-684A-8892-49F1E6369C23}" type="presOf" srcId="{803EBC04-8902-CE40-BE53-08D4A5210EFB}" destId="{C8983B12-DADE-5F40-A778-DA077B102BC6}" srcOrd="1" destOrd="0" presId="urn:microsoft.com/office/officeart/2005/8/layout/matrix1"/>
    <dgm:cxn modelId="{B27089E8-D67D-624A-94B4-52AB1E2494AF}" srcId="{0D29F010-4A56-1049-8177-643D9F429F82}" destId="{803EBC04-8902-CE40-BE53-08D4A5210EFB}" srcOrd="3" destOrd="0" parTransId="{939A6026-8627-7C4F-ABE5-18219CAC278E}" sibTransId="{6FA3C353-CE99-9F4B-8BE8-8B20274C44C0}"/>
    <dgm:cxn modelId="{5136AE6E-B39E-614D-ABFA-74551FB47610}" type="presOf" srcId="{5ACC0F21-B74E-9948-BBD2-4935F5D7AC99}" destId="{1C3E95B3-7868-174C-809D-E5F6BAA0D407}" srcOrd="0" destOrd="0" presId="urn:microsoft.com/office/officeart/2005/8/layout/matrix1"/>
    <dgm:cxn modelId="{19980CEF-D20F-CA42-80DA-B489F58B568B}" srcId="{0D29F010-4A56-1049-8177-643D9F429F82}" destId="{FBB8EA42-B114-2341-B986-113E0F0A835C}" srcOrd="0" destOrd="0" parTransId="{530DD3A6-97C3-FF42-BC18-E296463FA4BE}" sibTransId="{5E08FD85-1206-9E4B-9D54-55ABE50D46C5}"/>
    <dgm:cxn modelId="{08373C73-4223-C043-BBE3-94EACB4C8B9B}" type="presOf" srcId="{FBB8EA42-B114-2341-B986-113E0F0A835C}" destId="{8F92A601-B71D-3D49-98F0-7AE0E8A40415}" srcOrd="1" destOrd="0" presId="urn:microsoft.com/office/officeart/2005/8/layout/matrix1"/>
    <dgm:cxn modelId="{1B6CF149-6F20-3C4E-B697-FAF6AEFAD5D3}" type="presOf" srcId="{ADD82793-CADC-D242-8000-5839E7EC1A90}" destId="{739F5C10-D154-9047-9732-17D8B74559C4}" srcOrd="0" destOrd="0" presId="urn:microsoft.com/office/officeart/2005/8/layout/matrix1"/>
    <dgm:cxn modelId="{A2D6BB44-5737-EF4C-ACBC-93D9296727E8}" srcId="{0D29F010-4A56-1049-8177-643D9F429F82}" destId="{ADD82793-CADC-D242-8000-5839E7EC1A90}" srcOrd="1" destOrd="0" parTransId="{FE16795F-74AE-E741-9D7B-F87B6A69E481}" sibTransId="{203205A7-803E-114B-AE49-B149C3890858}"/>
    <dgm:cxn modelId="{14BC54FA-3C5E-C14A-B868-E4322FEB8F71}" srcId="{5ACC0F21-B74E-9948-BBD2-4935F5D7AC99}" destId="{0D29F010-4A56-1049-8177-643D9F429F82}" srcOrd="0" destOrd="0" parTransId="{67EE0F46-CD51-8340-BF68-7B4CB2FD30EF}" sibTransId="{CAD2DDF3-EB9C-F249-A990-59BFAD3AADE6}"/>
    <dgm:cxn modelId="{C1CDD6ED-9525-7D45-9837-D08EB91EA35B}" type="presOf" srcId="{0D29F010-4A56-1049-8177-643D9F429F82}" destId="{25DE9C6D-04AF-E941-98E0-B877E18CAF96}" srcOrd="0" destOrd="0" presId="urn:microsoft.com/office/officeart/2005/8/layout/matrix1"/>
    <dgm:cxn modelId="{51907957-5682-DC44-8C3E-614E0F0D2C55}" type="presOf" srcId="{6FF759FD-F649-5541-A8A2-5DC54BF25FE7}" destId="{75ED96B6-8E3A-9841-9C1B-C3A7CA61EAD5}" srcOrd="0" destOrd="0" presId="urn:microsoft.com/office/officeart/2005/8/layout/matrix1"/>
    <dgm:cxn modelId="{63FD1EE6-E65C-5B41-BF43-1F6EB2BF03D5}" type="presParOf" srcId="{1C3E95B3-7868-174C-809D-E5F6BAA0D407}" destId="{621B039B-9B9E-1F48-B58E-F2D9500C74DB}" srcOrd="0" destOrd="0" presId="urn:microsoft.com/office/officeart/2005/8/layout/matrix1"/>
    <dgm:cxn modelId="{437B437B-C217-EA43-B4D0-5E9FE7A67A48}" type="presParOf" srcId="{621B039B-9B9E-1F48-B58E-F2D9500C74DB}" destId="{845F42D9-127E-F34E-A913-F99FF04B6350}" srcOrd="0" destOrd="0" presId="urn:microsoft.com/office/officeart/2005/8/layout/matrix1"/>
    <dgm:cxn modelId="{52ACCF65-A593-714D-AFB9-289A1DC47BB1}" type="presParOf" srcId="{621B039B-9B9E-1F48-B58E-F2D9500C74DB}" destId="{8F92A601-B71D-3D49-98F0-7AE0E8A40415}" srcOrd="1" destOrd="0" presId="urn:microsoft.com/office/officeart/2005/8/layout/matrix1"/>
    <dgm:cxn modelId="{DE1D0204-C7CC-B94C-8C37-59F3A785B99F}" type="presParOf" srcId="{621B039B-9B9E-1F48-B58E-F2D9500C74DB}" destId="{739F5C10-D154-9047-9732-17D8B74559C4}" srcOrd="2" destOrd="0" presId="urn:microsoft.com/office/officeart/2005/8/layout/matrix1"/>
    <dgm:cxn modelId="{8B690B33-F172-B84B-9512-3757CBB2FBEA}" type="presParOf" srcId="{621B039B-9B9E-1F48-B58E-F2D9500C74DB}" destId="{77D8769C-794E-0848-83AB-BE8B91222004}" srcOrd="3" destOrd="0" presId="urn:microsoft.com/office/officeart/2005/8/layout/matrix1"/>
    <dgm:cxn modelId="{317B7116-6C87-D841-8BAA-1456017AFF75}" type="presParOf" srcId="{621B039B-9B9E-1F48-B58E-F2D9500C74DB}" destId="{75ED96B6-8E3A-9841-9C1B-C3A7CA61EAD5}" srcOrd="4" destOrd="0" presId="urn:microsoft.com/office/officeart/2005/8/layout/matrix1"/>
    <dgm:cxn modelId="{08385A80-0833-7249-A36A-6112A97EB849}" type="presParOf" srcId="{621B039B-9B9E-1F48-B58E-F2D9500C74DB}" destId="{7E94548C-6C11-B149-9FF1-AC0A7D422126}" srcOrd="5" destOrd="0" presId="urn:microsoft.com/office/officeart/2005/8/layout/matrix1"/>
    <dgm:cxn modelId="{766B05DA-DFD4-0646-AC8A-E3C8634CF8AE}" type="presParOf" srcId="{621B039B-9B9E-1F48-B58E-F2D9500C74DB}" destId="{9848A472-8E10-8C49-B90D-9937E37BDA62}" srcOrd="6" destOrd="0" presId="urn:microsoft.com/office/officeart/2005/8/layout/matrix1"/>
    <dgm:cxn modelId="{0BB8E541-3FB7-AE46-A429-D0991C9628A5}" type="presParOf" srcId="{621B039B-9B9E-1F48-B58E-F2D9500C74DB}" destId="{C8983B12-DADE-5F40-A778-DA077B102BC6}" srcOrd="7" destOrd="0" presId="urn:microsoft.com/office/officeart/2005/8/layout/matrix1"/>
    <dgm:cxn modelId="{46095C8A-E179-BA40-A00B-F69F751ECA42}" type="presParOf" srcId="{1C3E95B3-7868-174C-809D-E5F6BAA0D407}" destId="{25DE9C6D-04AF-E941-98E0-B877E18CAF9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8A5A71-153E-C147-ABCD-6566D22EC24A}" type="doc">
      <dgm:prSet loTypeId="urn:microsoft.com/office/officeart/2009/layout/CircleArrowProcess" loCatId="" qsTypeId="urn:microsoft.com/office/officeart/2005/8/quickstyle/simple4" qsCatId="simple" csTypeId="urn:microsoft.com/office/officeart/2005/8/colors/accent1_2" csCatId="accent1"/>
      <dgm:spPr/>
      <dgm:t>
        <a:bodyPr/>
        <a:lstStyle/>
        <a:p>
          <a:endParaRPr lang="en-US"/>
        </a:p>
      </dgm:t>
    </dgm:pt>
    <dgm:pt modelId="{8A99B236-6CBA-2349-989A-9FA2777528E2}">
      <dgm:prSet/>
      <dgm:spPr/>
      <dgm:t>
        <a:bodyPr/>
        <a:lstStyle/>
        <a:p>
          <a:pPr rtl="0"/>
          <a:r>
            <a:rPr lang="en-US" b="0" i="0" smtClean="0"/>
            <a:t>V8 Engine</a:t>
          </a:r>
          <a:endParaRPr lang="en-US"/>
        </a:p>
      </dgm:t>
    </dgm:pt>
    <dgm:pt modelId="{0330B35A-77AB-D541-80E5-A8336B3D0D20}" type="parTrans" cxnId="{3F3727DD-EE7F-C04A-81F5-BCB248AA295F}">
      <dgm:prSet/>
      <dgm:spPr/>
      <dgm:t>
        <a:bodyPr/>
        <a:lstStyle/>
        <a:p>
          <a:endParaRPr lang="en-US"/>
        </a:p>
      </dgm:t>
    </dgm:pt>
    <dgm:pt modelId="{91949DF7-5F24-0C4C-97A6-A370702DF866}" type="sibTrans" cxnId="{3F3727DD-EE7F-C04A-81F5-BCB248AA295F}">
      <dgm:prSet/>
      <dgm:spPr/>
      <dgm:t>
        <a:bodyPr/>
        <a:lstStyle/>
        <a:p>
          <a:endParaRPr lang="en-US"/>
        </a:p>
      </dgm:t>
    </dgm:pt>
    <dgm:pt modelId="{F473B968-5242-7D4C-8A4E-68751B15EEBC}">
      <dgm:prSet/>
      <dgm:spPr/>
      <dgm:t>
        <a:bodyPr/>
        <a:lstStyle/>
        <a:p>
          <a:pPr rtl="0"/>
          <a:r>
            <a:rPr lang="en-US" b="0" i="0" smtClean="0"/>
            <a:t>Non Blocking I/O</a:t>
          </a:r>
          <a:endParaRPr lang="en-US"/>
        </a:p>
      </dgm:t>
    </dgm:pt>
    <dgm:pt modelId="{0EB9497B-EA33-0247-A88C-A322840B0CB5}" type="parTrans" cxnId="{E22D082E-52B3-934C-AFAD-0CF2BF3CD5B0}">
      <dgm:prSet/>
      <dgm:spPr/>
      <dgm:t>
        <a:bodyPr/>
        <a:lstStyle/>
        <a:p>
          <a:endParaRPr lang="en-US"/>
        </a:p>
      </dgm:t>
    </dgm:pt>
    <dgm:pt modelId="{7D77E440-FC2A-CB4A-A160-460DF76561D6}" type="sibTrans" cxnId="{E22D082E-52B3-934C-AFAD-0CF2BF3CD5B0}">
      <dgm:prSet/>
      <dgm:spPr/>
      <dgm:t>
        <a:bodyPr/>
        <a:lstStyle/>
        <a:p>
          <a:endParaRPr lang="en-US"/>
        </a:p>
      </dgm:t>
    </dgm:pt>
    <dgm:pt modelId="{DA642C31-85C3-EF46-BCFD-17A448434EB0}">
      <dgm:prSet/>
      <dgm:spPr/>
      <dgm:t>
        <a:bodyPr/>
        <a:lstStyle/>
        <a:p>
          <a:pPr rtl="0"/>
          <a:r>
            <a:rPr lang="en-US" b="0" i="0" smtClean="0"/>
            <a:t>Event Looping</a:t>
          </a:r>
          <a:endParaRPr lang="en-US"/>
        </a:p>
      </dgm:t>
    </dgm:pt>
    <dgm:pt modelId="{508DCEEF-5431-3F42-BFE9-A8AA415FD8E5}" type="parTrans" cxnId="{89027ED2-BD75-2047-AA2B-CA382C8977AC}">
      <dgm:prSet/>
      <dgm:spPr/>
      <dgm:t>
        <a:bodyPr/>
        <a:lstStyle/>
        <a:p>
          <a:endParaRPr lang="en-US"/>
        </a:p>
      </dgm:t>
    </dgm:pt>
    <dgm:pt modelId="{0482F3C6-A71F-754D-A587-695CF989ACBB}" type="sibTrans" cxnId="{89027ED2-BD75-2047-AA2B-CA382C8977AC}">
      <dgm:prSet/>
      <dgm:spPr/>
      <dgm:t>
        <a:bodyPr/>
        <a:lstStyle/>
        <a:p>
          <a:endParaRPr lang="en-US"/>
        </a:p>
      </dgm:t>
    </dgm:pt>
    <dgm:pt modelId="{27219501-7287-5648-993F-5C1D0ECABB57}" type="pres">
      <dgm:prSet presAssocID="{AB8A5A71-153E-C147-ABCD-6566D22EC24A}" presName="Name0" presStyleCnt="0">
        <dgm:presLayoutVars>
          <dgm:chMax val="7"/>
          <dgm:chPref val="7"/>
          <dgm:dir/>
          <dgm:animLvl val="lvl"/>
        </dgm:presLayoutVars>
      </dgm:prSet>
      <dgm:spPr/>
      <dgm:t>
        <a:bodyPr/>
        <a:lstStyle/>
        <a:p>
          <a:endParaRPr lang="en-US"/>
        </a:p>
      </dgm:t>
    </dgm:pt>
    <dgm:pt modelId="{E20B44B7-48E6-1F4F-95E7-E4D5CE0ADEE2}" type="pres">
      <dgm:prSet presAssocID="{8A99B236-6CBA-2349-989A-9FA2777528E2}" presName="Accent1" presStyleCnt="0"/>
      <dgm:spPr/>
    </dgm:pt>
    <dgm:pt modelId="{8C9AEAA2-4CFB-7B4F-9028-71FD55A31637}" type="pres">
      <dgm:prSet presAssocID="{8A99B236-6CBA-2349-989A-9FA2777528E2}" presName="Accent" presStyleLbl="node1" presStyleIdx="0" presStyleCnt="3"/>
      <dgm:spPr/>
    </dgm:pt>
    <dgm:pt modelId="{03F92499-3519-A344-B537-415EC3EDA36B}" type="pres">
      <dgm:prSet presAssocID="{8A99B236-6CBA-2349-989A-9FA2777528E2}" presName="Parent1" presStyleLbl="revTx" presStyleIdx="0" presStyleCnt="3">
        <dgm:presLayoutVars>
          <dgm:chMax val="1"/>
          <dgm:chPref val="1"/>
          <dgm:bulletEnabled val="1"/>
        </dgm:presLayoutVars>
      </dgm:prSet>
      <dgm:spPr/>
      <dgm:t>
        <a:bodyPr/>
        <a:lstStyle/>
        <a:p>
          <a:endParaRPr lang="en-US"/>
        </a:p>
      </dgm:t>
    </dgm:pt>
    <dgm:pt modelId="{606CD7AB-3C95-BB45-915D-7614BBED9F43}" type="pres">
      <dgm:prSet presAssocID="{F473B968-5242-7D4C-8A4E-68751B15EEBC}" presName="Accent2" presStyleCnt="0"/>
      <dgm:spPr/>
    </dgm:pt>
    <dgm:pt modelId="{B447A088-4F40-E04F-BD8E-8922A181BFE9}" type="pres">
      <dgm:prSet presAssocID="{F473B968-5242-7D4C-8A4E-68751B15EEBC}" presName="Accent" presStyleLbl="node1" presStyleIdx="1" presStyleCnt="3"/>
      <dgm:spPr/>
    </dgm:pt>
    <dgm:pt modelId="{F23B7223-7D3B-0642-8F47-A87131C1C960}" type="pres">
      <dgm:prSet presAssocID="{F473B968-5242-7D4C-8A4E-68751B15EEBC}" presName="Parent2" presStyleLbl="revTx" presStyleIdx="1" presStyleCnt="3">
        <dgm:presLayoutVars>
          <dgm:chMax val="1"/>
          <dgm:chPref val="1"/>
          <dgm:bulletEnabled val="1"/>
        </dgm:presLayoutVars>
      </dgm:prSet>
      <dgm:spPr/>
      <dgm:t>
        <a:bodyPr/>
        <a:lstStyle/>
        <a:p>
          <a:endParaRPr lang="en-US"/>
        </a:p>
      </dgm:t>
    </dgm:pt>
    <dgm:pt modelId="{F99A9AD9-0200-7A48-8AA2-8CFA7E09AAFE}" type="pres">
      <dgm:prSet presAssocID="{DA642C31-85C3-EF46-BCFD-17A448434EB0}" presName="Accent3" presStyleCnt="0"/>
      <dgm:spPr/>
    </dgm:pt>
    <dgm:pt modelId="{E24BC19F-E6DD-A148-9846-46A87580BE62}" type="pres">
      <dgm:prSet presAssocID="{DA642C31-85C3-EF46-BCFD-17A448434EB0}" presName="Accent" presStyleLbl="node1" presStyleIdx="2" presStyleCnt="3"/>
      <dgm:spPr/>
    </dgm:pt>
    <dgm:pt modelId="{7F9D6C83-D13B-7F4E-9058-EBAFCC909093}" type="pres">
      <dgm:prSet presAssocID="{DA642C31-85C3-EF46-BCFD-17A448434EB0}" presName="Parent3" presStyleLbl="revTx" presStyleIdx="2" presStyleCnt="3">
        <dgm:presLayoutVars>
          <dgm:chMax val="1"/>
          <dgm:chPref val="1"/>
          <dgm:bulletEnabled val="1"/>
        </dgm:presLayoutVars>
      </dgm:prSet>
      <dgm:spPr/>
      <dgm:t>
        <a:bodyPr/>
        <a:lstStyle/>
        <a:p>
          <a:endParaRPr lang="en-US"/>
        </a:p>
      </dgm:t>
    </dgm:pt>
  </dgm:ptLst>
  <dgm:cxnLst>
    <dgm:cxn modelId="{8CA6CA22-4263-AA47-BB80-2597E23470A6}" type="presOf" srcId="{F473B968-5242-7D4C-8A4E-68751B15EEBC}" destId="{F23B7223-7D3B-0642-8F47-A87131C1C960}" srcOrd="0" destOrd="0" presId="urn:microsoft.com/office/officeart/2009/layout/CircleArrowProcess"/>
    <dgm:cxn modelId="{D1F28655-D3DA-C84E-8915-873C9E272364}" type="presOf" srcId="{AB8A5A71-153E-C147-ABCD-6566D22EC24A}" destId="{27219501-7287-5648-993F-5C1D0ECABB57}" srcOrd="0" destOrd="0" presId="urn:microsoft.com/office/officeart/2009/layout/CircleArrowProcess"/>
    <dgm:cxn modelId="{89027ED2-BD75-2047-AA2B-CA382C8977AC}" srcId="{AB8A5A71-153E-C147-ABCD-6566D22EC24A}" destId="{DA642C31-85C3-EF46-BCFD-17A448434EB0}" srcOrd="2" destOrd="0" parTransId="{508DCEEF-5431-3F42-BFE9-A8AA415FD8E5}" sibTransId="{0482F3C6-A71F-754D-A587-695CF989ACBB}"/>
    <dgm:cxn modelId="{3F3727DD-EE7F-C04A-81F5-BCB248AA295F}" srcId="{AB8A5A71-153E-C147-ABCD-6566D22EC24A}" destId="{8A99B236-6CBA-2349-989A-9FA2777528E2}" srcOrd="0" destOrd="0" parTransId="{0330B35A-77AB-D541-80E5-A8336B3D0D20}" sibTransId="{91949DF7-5F24-0C4C-97A6-A370702DF866}"/>
    <dgm:cxn modelId="{E22D082E-52B3-934C-AFAD-0CF2BF3CD5B0}" srcId="{AB8A5A71-153E-C147-ABCD-6566D22EC24A}" destId="{F473B968-5242-7D4C-8A4E-68751B15EEBC}" srcOrd="1" destOrd="0" parTransId="{0EB9497B-EA33-0247-A88C-A322840B0CB5}" sibTransId="{7D77E440-FC2A-CB4A-A160-460DF76561D6}"/>
    <dgm:cxn modelId="{C73BEAEC-B604-3549-B468-EAC142018E3D}" type="presOf" srcId="{DA642C31-85C3-EF46-BCFD-17A448434EB0}" destId="{7F9D6C83-D13B-7F4E-9058-EBAFCC909093}" srcOrd="0" destOrd="0" presId="urn:microsoft.com/office/officeart/2009/layout/CircleArrowProcess"/>
    <dgm:cxn modelId="{F0A08BF4-FADA-8549-AC5D-827B3051744E}" type="presOf" srcId="{8A99B236-6CBA-2349-989A-9FA2777528E2}" destId="{03F92499-3519-A344-B537-415EC3EDA36B}" srcOrd="0" destOrd="0" presId="urn:microsoft.com/office/officeart/2009/layout/CircleArrowProcess"/>
    <dgm:cxn modelId="{A5CA7450-FF5F-FB41-BFFC-4AF486D53A8B}" type="presParOf" srcId="{27219501-7287-5648-993F-5C1D0ECABB57}" destId="{E20B44B7-48E6-1F4F-95E7-E4D5CE0ADEE2}" srcOrd="0" destOrd="0" presId="urn:microsoft.com/office/officeart/2009/layout/CircleArrowProcess"/>
    <dgm:cxn modelId="{348C4B82-D9DE-AD44-942E-5B0E75879697}" type="presParOf" srcId="{E20B44B7-48E6-1F4F-95E7-E4D5CE0ADEE2}" destId="{8C9AEAA2-4CFB-7B4F-9028-71FD55A31637}" srcOrd="0" destOrd="0" presId="urn:microsoft.com/office/officeart/2009/layout/CircleArrowProcess"/>
    <dgm:cxn modelId="{C2013083-2A6B-B24A-88F7-FFB7DD545A77}" type="presParOf" srcId="{27219501-7287-5648-993F-5C1D0ECABB57}" destId="{03F92499-3519-A344-B537-415EC3EDA36B}" srcOrd="1" destOrd="0" presId="urn:microsoft.com/office/officeart/2009/layout/CircleArrowProcess"/>
    <dgm:cxn modelId="{8002BC63-AE73-614F-BA71-80F123F3E6B9}" type="presParOf" srcId="{27219501-7287-5648-993F-5C1D0ECABB57}" destId="{606CD7AB-3C95-BB45-915D-7614BBED9F43}" srcOrd="2" destOrd="0" presId="urn:microsoft.com/office/officeart/2009/layout/CircleArrowProcess"/>
    <dgm:cxn modelId="{3B0BBD57-20AB-9A45-953D-03439786B580}" type="presParOf" srcId="{606CD7AB-3C95-BB45-915D-7614BBED9F43}" destId="{B447A088-4F40-E04F-BD8E-8922A181BFE9}" srcOrd="0" destOrd="0" presId="urn:microsoft.com/office/officeart/2009/layout/CircleArrowProcess"/>
    <dgm:cxn modelId="{CF887E0B-C7C6-8F4D-91F8-2F8F854616D6}" type="presParOf" srcId="{27219501-7287-5648-993F-5C1D0ECABB57}" destId="{F23B7223-7D3B-0642-8F47-A87131C1C960}" srcOrd="3" destOrd="0" presId="urn:microsoft.com/office/officeart/2009/layout/CircleArrowProcess"/>
    <dgm:cxn modelId="{20F1A4BD-5A75-E844-A809-05B3E56A31DD}" type="presParOf" srcId="{27219501-7287-5648-993F-5C1D0ECABB57}" destId="{F99A9AD9-0200-7A48-8AA2-8CFA7E09AAFE}" srcOrd="4" destOrd="0" presId="urn:microsoft.com/office/officeart/2009/layout/CircleArrowProcess"/>
    <dgm:cxn modelId="{E3F1EEA9-9142-124A-8720-30A4468320F4}" type="presParOf" srcId="{F99A9AD9-0200-7A48-8AA2-8CFA7E09AAFE}" destId="{E24BC19F-E6DD-A148-9846-46A87580BE62}" srcOrd="0" destOrd="0" presId="urn:microsoft.com/office/officeart/2009/layout/CircleArrowProcess"/>
    <dgm:cxn modelId="{362DCBC7-935F-F148-BD11-130A0E66A2B1}" type="presParOf" srcId="{27219501-7287-5648-993F-5C1D0ECABB57}" destId="{7F9D6C83-D13B-7F4E-9058-EBAFCC909093}"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439D39-DE0C-EE4C-9B4B-4FAE55673B1B}" type="doc">
      <dgm:prSet loTypeId="urn:microsoft.com/office/officeart/2005/8/layout/process1" loCatId="" qsTypeId="urn:microsoft.com/office/officeart/2005/8/quickstyle/simple4" qsCatId="simple" csTypeId="urn:microsoft.com/office/officeart/2005/8/colors/accent1_2" csCatId="accent1" phldr="1"/>
      <dgm:spPr/>
    </dgm:pt>
    <dgm:pt modelId="{75018681-AE6E-2442-9C15-C0343663DFD6}">
      <dgm:prSet phldrT="[Text]"/>
      <dgm:spPr/>
      <dgm:t>
        <a:bodyPr/>
        <a:lstStyle/>
        <a:p>
          <a:r>
            <a:rPr lang="en-US" dirty="0" smtClean="0"/>
            <a:t>Java Script Code</a:t>
          </a:r>
          <a:endParaRPr lang="en-US" dirty="0"/>
        </a:p>
      </dgm:t>
    </dgm:pt>
    <dgm:pt modelId="{4656F68A-0FE6-D244-A220-96316E3F24F1}" type="parTrans" cxnId="{4959024A-F858-C140-B35A-79A7242F669F}">
      <dgm:prSet/>
      <dgm:spPr/>
      <dgm:t>
        <a:bodyPr/>
        <a:lstStyle/>
        <a:p>
          <a:endParaRPr lang="en-US"/>
        </a:p>
      </dgm:t>
    </dgm:pt>
    <dgm:pt modelId="{F12CA0CD-1871-5447-B550-A668684C2050}" type="sibTrans" cxnId="{4959024A-F858-C140-B35A-79A7242F669F}">
      <dgm:prSet/>
      <dgm:spPr/>
      <dgm:t>
        <a:bodyPr/>
        <a:lstStyle/>
        <a:p>
          <a:endParaRPr lang="en-US"/>
        </a:p>
      </dgm:t>
    </dgm:pt>
    <dgm:pt modelId="{FD77FB54-6F9A-744D-9A34-6BA6BD545C17}">
      <dgm:prSet phldrT="[Text]"/>
      <dgm:spPr/>
      <dgm:t>
        <a:bodyPr/>
        <a:lstStyle/>
        <a:p>
          <a:r>
            <a:rPr lang="en-US" dirty="0" smtClean="0"/>
            <a:t>Native Machine Code</a:t>
          </a:r>
          <a:endParaRPr lang="en-US" dirty="0"/>
        </a:p>
      </dgm:t>
    </dgm:pt>
    <dgm:pt modelId="{87737356-613E-E64C-8E56-C3A4912FA502}" type="parTrans" cxnId="{A0CF237F-20EC-914F-B60E-C7D0ED8D61EA}">
      <dgm:prSet/>
      <dgm:spPr/>
      <dgm:t>
        <a:bodyPr/>
        <a:lstStyle/>
        <a:p>
          <a:endParaRPr lang="en-US"/>
        </a:p>
      </dgm:t>
    </dgm:pt>
    <dgm:pt modelId="{A960C914-72E1-6F49-83F0-A3D42C4661DD}" type="sibTrans" cxnId="{A0CF237F-20EC-914F-B60E-C7D0ED8D61EA}">
      <dgm:prSet/>
      <dgm:spPr/>
      <dgm:t>
        <a:bodyPr/>
        <a:lstStyle/>
        <a:p>
          <a:endParaRPr lang="en-US"/>
        </a:p>
      </dgm:t>
    </dgm:pt>
    <dgm:pt modelId="{23994DEF-CCAB-1B48-AB42-B6544A2C1CE6}" type="pres">
      <dgm:prSet presAssocID="{4C439D39-DE0C-EE4C-9B4B-4FAE55673B1B}" presName="Name0" presStyleCnt="0">
        <dgm:presLayoutVars>
          <dgm:dir/>
          <dgm:resizeHandles val="exact"/>
        </dgm:presLayoutVars>
      </dgm:prSet>
      <dgm:spPr/>
    </dgm:pt>
    <dgm:pt modelId="{FF7DCA82-9166-0341-9ED1-89375ACB182A}" type="pres">
      <dgm:prSet presAssocID="{75018681-AE6E-2442-9C15-C0343663DFD6}" presName="node" presStyleLbl="node1" presStyleIdx="0" presStyleCnt="2">
        <dgm:presLayoutVars>
          <dgm:bulletEnabled val="1"/>
        </dgm:presLayoutVars>
      </dgm:prSet>
      <dgm:spPr/>
      <dgm:t>
        <a:bodyPr/>
        <a:lstStyle/>
        <a:p>
          <a:endParaRPr lang="en-US"/>
        </a:p>
      </dgm:t>
    </dgm:pt>
    <dgm:pt modelId="{F7BE085C-0672-E14E-BDAA-701D5D5FF398}" type="pres">
      <dgm:prSet presAssocID="{F12CA0CD-1871-5447-B550-A668684C2050}" presName="sibTrans" presStyleLbl="sibTrans2D1" presStyleIdx="0" presStyleCnt="1"/>
      <dgm:spPr/>
      <dgm:t>
        <a:bodyPr/>
        <a:lstStyle/>
        <a:p>
          <a:endParaRPr lang="en-US"/>
        </a:p>
      </dgm:t>
    </dgm:pt>
    <dgm:pt modelId="{80C9DF63-486A-784A-A32D-ADDD0119602D}" type="pres">
      <dgm:prSet presAssocID="{F12CA0CD-1871-5447-B550-A668684C2050}" presName="connectorText" presStyleLbl="sibTrans2D1" presStyleIdx="0" presStyleCnt="1"/>
      <dgm:spPr/>
      <dgm:t>
        <a:bodyPr/>
        <a:lstStyle/>
        <a:p>
          <a:endParaRPr lang="en-US"/>
        </a:p>
      </dgm:t>
    </dgm:pt>
    <dgm:pt modelId="{C9336D28-0FD5-944A-B0DA-498F0B1828F3}" type="pres">
      <dgm:prSet presAssocID="{FD77FB54-6F9A-744D-9A34-6BA6BD545C17}" presName="node" presStyleLbl="node1" presStyleIdx="1" presStyleCnt="2">
        <dgm:presLayoutVars>
          <dgm:bulletEnabled val="1"/>
        </dgm:presLayoutVars>
      </dgm:prSet>
      <dgm:spPr/>
      <dgm:t>
        <a:bodyPr/>
        <a:lstStyle/>
        <a:p>
          <a:endParaRPr lang="en-US"/>
        </a:p>
      </dgm:t>
    </dgm:pt>
  </dgm:ptLst>
  <dgm:cxnLst>
    <dgm:cxn modelId="{40708D5D-E5A7-A044-B486-487450394595}" type="presOf" srcId="{F12CA0CD-1871-5447-B550-A668684C2050}" destId="{F7BE085C-0672-E14E-BDAA-701D5D5FF398}" srcOrd="0" destOrd="0" presId="urn:microsoft.com/office/officeart/2005/8/layout/process1"/>
    <dgm:cxn modelId="{AAA9485E-3C47-8A42-9F49-419A2A53111F}" type="presOf" srcId="{F12CA0CD-1871-5447-B550-A668684C2050}" destId="{80C9DF63-486A-784A-A32D-ADDD0119602D}" srcOrd="1" destOrd="0" presId="urn:microsoft.com/office/officeart/2005/8/layout/process1"/>
    <dgm:cxn modelId="{A0CF237F-20EC-914F-B60E-C7D0ED8D61EA}" srcId="{4C439D39-DE0C-EE4C-9B4B-4FAE55673B1B}" destId="{FD77FB54-6F9A-744D-9A34-6BA6BD545C17}" srcOrd="1" destOrd="0" parTransId="{87737356-613E-E64C-8E56-C3A4912FA502}" sibTransId="{A960C914-72E1-6F49-83F0-A3D42C4661DD}"/>
    <dgm:cxn modelId="{4959024A-F858-C140-B35A-79A7242F669F}" srcId="{4C439D39-DE0C-EE4C-9B4B-4FAE55673B1B}" destId="{75018681-AE6E-2442-9C15-C0343663DFD6}" srcOrd="0" destOrd="0" parTransId="{4656F68A-0FE6-D244-A220-96316E3F24F1}" sibTransId="{F12CA0CD-1871-5447-B550-A668684C2050}"/>
    <dgm:cxn modelId="{1EDB77D7-4022-A244-8DDD-56062059AFB9}" type="presOf" srcId="{FD77FB54-6F9A-744D-9A34-6BA6BD545C17}" destId="{C9336D28-0FD5-944A-B0DA-498F0B1828F3}" srcOrd="0" destOrd="0" presId="urn:microsoft.com/office/officeart/2005/8/layout/process1"/>
    <dgm:cxn modelId="{79F9F59C-765B-5144-B81A-EE74C72311A4}" type="presOf" srcId="{75018681-AE6E-2442-9C15-C0343663DFD6}" destId="{FF7DCA82-9166-0341-9ED1-89375ACB182A}" srcOrd="0" destOrd="0" presId="urn:microsoft.com/office/officeart/2005/8/layout/process1"/>
    <dgm:cxn modelId="{CD940E72-6597-C44A-B6D9-29E0EEF533E4}" type="presOf" srcId="{4C439D39-DE0C-EE4C-9B4B-4FAE55673B1B}" destId="{23994DEF-CCAB-1B48-AB42-B6544A2C1CE6}" srcOrd="0" destOrd="0" presId="urn:microsoft.com/office/officeart/2005/8/layout/process1"/>
    <dgm:cxn modelId="{9DDE7493-F4BD-CE4E-ACDD-7108AA3AE2FA}" type="presParOf" srcId="{23994DEF-CCAB-1B48-AB42-B6544A2C1CE6}" destId="{FF7DCA82-9166-0341-9ED1-89375ACB182A}" srcOrd="0" destOrd="0" presId="urn:microsoft.com/office/officeart/2005/8/layout/process1"/>
    <dgm:cxn modelId="{11757EBB-BC71-2143-ACC0-170501266A7C}" type="presParOf" srcId="{23994DEF-CCAB-1B48-AB42-B6544A2C1CE6}" destId="{F7BE085C-0672-E14E-BDAA-701D5D5FF398}" srcOrd="1" destOrd="0" presId="urn:microsoft.com/office/officeart/2005/8/layout/process1"/>
    <dgm:cxn modelId="{A11E2130-6AE4-9E4F-BEDF-E74025DB688C}" type="presParOf" srcId="{F7BE085C-0672-E14E-BDAA-701D5D5FF398}" destId="{80C9DF63-486A-784A-A32D-ADDD0119602D}" srcOrd="0" destOrd="0" presId="urn:microsoft.com/office/officeart/2005/8/layout/process1"/>
    <dgm:cxn modelId="{31356FD7-0F6C-6C46-BEAC-ECDCB58F7108}" type="presParOf" srcId="{23994DEF-CCAB-1B48-AB42-B6544A2C1CE6}" destId="{C9336D28-0FD5-944A-B0DA-498F0B1828F3}"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FEA053-54B2-C24B-BE73-FE93BF678087}"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C709B6F8-1D3B-7541-8A7F-9B01A602E977}">
      <dgm:prSet phldrT="[Text]"/>
      <dgm:spPr/>
      <dgm:t>
        <a:bodyPr/>
        <a:lstStyle/>
        <a:p>
          <a:r>
            <a:rPr lang="en-US" dirty="0" smtClean="0"/>
            <a:t>V8</a:t>
          </a:r>
          <a:endParaRPr lang="en-US" dirty="0"/>
        </a:p>
      </dgm:t>
    </dgm:pt>
    <dgm:pt modelId="{6A1F562D-1F32-A243-9A96-74123A6A0E3A}" type="parTrans" cxnId="{1CABBD65-3F54-F649-B186-ADBE3424004A}">
      <dgm:prSet/>
      <dgm:spPr/>
      <dgm:t>
        <a:bodyPr/>
        <a:lstStyle/>
        <a:p>
          <a:endParaRPr lang="en-US"/>
        </a:p>
      </dgm:t>
    </dgm:pt>
    <dgm:pt modelId="{5772F380-13C6-7B43-A76B-2AE43C7BFF7C}" type="sibTrans" cxnId="{1CABBD65-3F54-F649-B186-ADBE3424004A}">
      <dgm:prSet/>
      <dgm:spPr/>
      <dgm:t>
        <a:bodyPr/>
        <a:lstStyle/>
        <a:p>
          <a:endParaRPr lang="en-US"/>
        </a:p>
      </dgm:t>
    </dgm:pt>
    <dgm:pt modelId="{5632D84A-8D98-F147-8738-4B10635BAD65}">
      <dgm:prSet phldrT="[Text]"/>
      <dgm:spPr/>
      <dgm:t>
        <a:bodyPr/>
        <a:lstStyle/>
        <a:p>
          <a:r>
            <a:rPr lang="en-US" dirty="0" smtClean="0"/>
            <a:t>Full Compiler</a:t>
          </a:r>
          <a:endParaRPr lang="en-US" dirty="0"/>
        </a:p>
      </dgm:t>
    </dgm:pt>
    <dgm:pt modelId="{40600633-FAC3-F44D-9324-2A3A2CE3DC58}" type="parTrans" cxnId="{DCE5BB13-0C49-3040-A533-4F5DEF076104}">
      <dgm:prSet/>
      <dgm:spPr/>
      <dgm:t>
        <a:bodyPr/>
        <a:lstStyle/>
        <a:p>
          <a:endParaRPr lang="en-US"/>
        </a:p>
      </dgm:t>
    </dgm:pt>
    <dgm:pt modelId="{1CE259D6-A85B-684F-8DAE-6FCFA80DF90B}" type="sibTrans" cxnId="{DCE5BB13-0C49-3040-A533-4F5DEF076104}">
      <dgm:prSet/>
      <dgm:spPr/>
      <dgm:t>
        <a:bodyPr/>
        <a:lstStyle/>
        <a:p>
          <a:endParaRPr lang="en-US"/>
        </a:p>
      </dgm:t>
    </dgm:pt>
    <dgm:pt modelId="{3D609661-EE10-8149-93E9-258D67FB54DB}">
      <dgm:prSet phldrT="[Text]"/>
      <dgm:spPr/>
      <dgm:t>
        <a:bodyPr/>
        <a:lstStyle/>
        <a:p>
          <a:r>
            <a:rPr lang="en-US" dirty="0" smtClean="0"/>
            <a:t>Helper Compiler(Crankshaft)</a:t>
          </a:r>
          <a:endParaRPr lang="en-US" dirty="0"/>
        </a:p>
      </dgm:t>
    </dgm:pt>
    <dgm:pt modelId="{1957496C-201E-5C4C-BE52-4D8EF0A16EA8}" type="sibTrans" cxnId="{EAA5C764-A160-464F-9098-68FC79FC18DC}">
      <dgm:prSet/>
      <dgm:spPr/>
      <dgm:t>
        <a:bodyPr/>
        <a:lstStyle/>
        <a:p>
          <a:endParaRPr lang="en-US"/>
        </a:p>
      </dgm:t>
    </dgm:pt>
    <dgm:pt modelId="{58F5608B-642E-CE40-A705-38C8C2CB7371}" type="parTrans" cxnId="{EAA5C764-A160-464F-9098-68FC79FC18DC}">
      <dgm:prSet/>
      <dgm:spPr/>
      <dgm:t>
        <a:bodyPr/>
        <a:lstStyle/>
        <a:p>
          <a:endParaRPr lang="en-US"/>
        </a:p>
      </dgm:t>
    </dgm:pt>
    <dgm:pt modelId="{5D039939-5707-344D-83E4-316550344116}" type="pres">
      <dgm:prSet presAssocID="{21FEA053-54B2-C24B-BE73-FE93BF678087}" presName="hierChild1" presStyleCnt="0">
        <dgm:presLayoutVars>
          <dgm:chPref val="1"/>
          <dgm:dir/>
          <dgm:animOne val="branch"/>
          <dgm:animLvl val="lvl"/>
          <dgm:resizeHandles/>
        </dgm:presLayoutVars>
      </dgm:prSet>
      <dgm:spPr/>
      <dgm:t>
        <a:bodyPr/>
        <a:lstStyle/>
        <a:p>
          <a:endParaRPr lang="en-US"/>
        </a:p>
      </dgm:t>
    </dgm:pt>
    <dgm:pt modelId="{497BE3C8-9349-3743-B52A-4E9AC008408F}" type="pres">
      <dgm:prSet presAssocID="{C709B6F8-1D3B-7541-8A7F-9B01A602E977}" presName="hierRoot1" presStyleCnt="0"/>
      <dgm:spPr/>
    </dgm:pt>
    <dgm:pt modelId="{065643D0-61D0-2C4A-BDA8-47054B06805B}" type="pres">
      <dgm:prSet presAssocID="{C709B6F8-1D3B-7541-8A7F-9B01A602E977}" presName="composite" presStyleCnt="0"/>
      <dgm:spPr/>
    </dgm:pt>
    <dgm:pt modelId="{40CEAC38-A3ED-904E-820B-81784D13DE48}" type="pres">
      <dgm:prSet presAssocID="{C709B6F8-1D3B-7541-8A7F-9B01A602E977}" presName="background" presStyleLbl="node0" presStyleIdx="0" presStyleCnt="1"/>
      <dgm:spPr/>
    </dgm:pt>
    <dgm:pt modelId="{89DE30D8-772E-2E43-BE2F-C50C373358F6}" type="pres">
      <dgm:prSet presAssocID="{C709B6F8-1D3B-7541-8A7F-9B01A602E977}" presName="text" presStyleLbl="fgAcc0" presStyleIdx="0" presStyleCnt="1">
        <dgm:presLayoutVars>
          <dgm:chPref val="3"/>
        </dgm:presLayoutVars>
      </dgm:prSet>
      <dgm:spPr/>
      <dgm:t>
        <a:bodyPr/>
        <a:lstStyle/>
        <a:p>
          <a:endParaRPr lang="en-US"/>
        </a:p>
      </dgm:t>
    </dgm:pt>
    <dgm:pt modelId="{28276104-67EB-3646-A8CB-27E503D1A23F}" type="pres">
      <dgm:prSet presAssocID="{C709B6F8-1D3B-7541-8A7F-9B01A602E977}" presName="hierChild2" presStyleCnt="0"/>
      <dgm:spPr/>
    </dgm:pt>
    <dgm:pt modelId="{34FEBB61-FC83-3246-A7CB-A04466BBF8D1}" type="pres">
      <dgm:prSet presAssocID="{40600633-FAC3-F44D-9324-2A3A2CE3DC58}" presName="Name10" presStyleLbl="parChTrans1D2" presStyleIdx="0" presStyleCnt="2"/>
      <dgm:spPr/>
      <dgm:t>
        <a:bodyPr/>
        <a:lstStyle/>
        <a:p>
          <a:endParaRPr lang="en-US"/>
        </a:p>
      </dgm:t>
    </dgm:pt>
    <dgm:pt modelId="{98A80B42-F3CA-2B4C-A18C-4BA75726C135}" type="pres">
      <dgm:prSet presAssocID="{5632D84A-8D98-F147-8738-4B10635BAD65}" presName="hierRoot2" presStyleCnt="0"/>
      <dgm:spPr/>
    </dgm:pt>
    <dgm:pt modelId="{01200432-2AB3-5E48-92B6-2C5417D22A99}" type="pres">
      <dgm:prSet presAssocID="{5632D84A-8D98-F147-8738-4B10635BAD65}" presName="composite2" presStyleCnt="0"/>
      <dgm:spPr/>
    </dgm:pt>
    <dgm:pt modelId="{C9397E17-5BE0-ED46-8972-7F049EB96DA3}" type="pres">
      <dgm:prSet presAssocID="{5632D84A-8D98-F147-8738-4B10635BAD65}" presName="background2" presStyleLbl="node2" presStyleIdx="0" presStyleCnt="2"/>
      <dgm:spPr/>
    </dgm:pt>
    <dgm:pt modelId="{7ECD2C21-A512-A441-AC75-403E51B41B29}" type="pres">
      <dgm:prSet presAssocID="{5632D84A-8D98-F147-8738-4B10635BAD65}" presName="text2" presStyleLbl="fgAcc2" presStyleIdx="0" presStyleCnt="2">
        <dgm:presLayoutVars>
          <dgm:chPref val="3"/>
        </dgm:presLayoutVars>
      </dgm:prSet>
      <dgm:spPr/>
      <dgm:t>
        <a:bodyPr/>
        <a:lstStyle/>
        <a:p>
          <a:endParaRPr lang="en-US"/>
        </a:p>
      </dgm:t>
    </dgm:pt>
    <dgm:pt modelId="{9A1DE043-8CB1-2843-8BD7-5DEFE0E96A1A}" type="pres">
      <dgm:prSet presAssocID="{5632D84A-8D98-F147-8738-4B10635BAD65}" presName="hierChild3" presStyleCnt="0"/>
      <dgm:spPr/>
    </dgm:pt>
    <dgm:pt modelId="{2B316B17-DB4C-B24D-B3ED-CAA4E2382DD3}" type="pres">
      <dgm:prSet presAssocID="{58F5608B-642E-CE40-A705-38C8C2CB7371}" presName="Name10" presStyleLbl="parChTrans1D2" presStyleIdx="1" presStyleCnt="2"/>
      <dgm:spPr/>
      <dgm:t>
        <a:bodyPr/>
        <a:lstStyle/>
        <a:p>
          <a:endParaRPr lang="en-US"/>
        </a:p>
      </dgm:t>
    </dgm:pt>
    <dgm:pt modelId="{61C0BF74-1ABD-A044-A0EC-E2618E6F1EE1}" type="pres">
      <dgm:prSet presAssocID="{3D609661-EE10-8149-93E9-258D67FB54DB}" presName="hierRoot2" presStyleCnt="0"/>
      <dgm:spPr/>
    </dgm:pt>
    <dgm:pt modelId="{AFEC1925-25BC-9945-B3E7-17C5501C691C}" type="pres">
      <dgm:prSet presAssocID="{3D609661-EE10-8149-93E9-258D67FB54DB}" presName="composite2" presStyleCnt="0"/>
      <dgm:spPr/>
    </dgm:pt>
    <dgm:pt modelId="{C66D2F53-3030-884E-86EE-2030C330093F}" type="pres">
      <dgm:prSet presAssocID="{3D609661-EE10-8149-93E9-258D67FB54DB}" presName="background2" presStyleLbl="node2" presStyleIdx="1" presStyleCnt="2"/>
      <dgm:spPr/>
    </dgm:pt>
    <dgm:pt modelId="{72B15293-0CB4-264D-9078-FBBC786C979E}" type="pres">
      <dgm:prSet presAssocID="{3D609661-EE10-8149-93E9-258D67FB54DB}" presName="text2" presStyleLbl="fgAcc2" presStyleIdx="1" presStyleCnt="2">
        <dgm:presLayoutVars>
          <dgm:chPref val="3"/>
        </dgm:presLayoutVars>
      </dgm:prSet>
      <dgm:spPr/>
      <dgm:t>
        <a:bodyPr/>
        <a:lstStyle/>
        <a:p>
          <a:endParaRPr lang="en-US"/>
        </a:p>
      </dgm:t>
    </dgm:pt>
    <dgm:pt modelId="{A055F8DC-9B0F-3C45-AE7A-8EA21BA5F007}" type="pres">
      <dgm:prSet presAssocID="{3D609661-EE10-8149-93E9-258D67FB54DB}" presName="hierChild3" presStyleCnt="0"/>
      <dgm:spPr/>
    </dgm:pt>
  </dgm:ptLst>
  <dgm:cxnLst>
    <dgm:cxn modelId="{78582C0A-E191-9149-8123-399F65D51383}" type="presOf" srcId="{5632D84A-8D98-F147-8738-4B10635BAD65}" destId="{7ECD2C21-A512-A441-AC75-403E51B41B29}" srcOrd="0" destOrd="0" presId="urn:microsoft.com/office/officeart/2005/8/layout/hierarchy1"/>
    <dgm:cxn modelId="{DCE5BB13-0C49-3040-A533-4F5DEF076104}" srcId="{C709B6F8-1D3B-7541-8A7F-9B01A602E977}" destId="{5632D84A-8D98-F147-8738-4B10635BAD65}" srcOrd="0" destOrd="0" parTransId="{40600633-FAC3-F44D-9324-2A3A2CE3DC58}" sibTransId="{1CE259D6-A85B-684F-8DAE-6FCFA80DF90B}"/>
    <dgm:cxn modelId="{BE13BB94-5DD0-3443-9817-DADE0663EF79}" type="presOf" srcId="{58F5608B-642E-CE40-A705-38C8C2CB7371}" destId="{2B316B17-DB4C-B24D-B3ED-CAA4E2382DD3}" srcOrd="0" destOrd="0" presId="urn:microsoft.com/office/officeart/2005/8/layout/hierarchy1"/>
    <dgm:cxn modelId="{1CABBD65-3F54-F649-B186-ADBE3424004A}" srcId="{21FEA053-54B2-C24B-BE73-FE93BF678087}" destId="{C709B6F8-1D3B-7541-8A7F-9B01A602E977}" srcOrd="0" destOrd="0" parTransId="{6A1F562D-1F32-A243-9A96-74123A6A0E3A}" sibTransId="{5772F380-13C6-7B43-A76B-2AE43C7BFF7C}"/>
    <dgm:cxn modelId="{26F601C1-FB43-0F49-BB05-5DE2890767C0}" type="presOf" srcId="{21FEA053-54B2-C24B-BE73-FE93BF678087}" destId="{5D039939-5707-344D-83E4-316550344116}" srcOrd="0" destOrd="0" presId="urn:microsoft.com/office/officeart/2005/8/layout/hierarchy1"/>
    <dgm:cxn modelId="{9DB12F34-9E08-1F41-9FBE-EC032BE871BB}" type="presOf" srcId="{3D609661-EE10-8149-93E9-258D67FB54DB}" destId="{72B15293-0CB4-264D-9078-FBBC786C979E}" srcOrd="0" destOrd="0" presId="urn:microsoft.com/office/officeart/2005/8/layout/hierarchy1"/>
    <dgm:cxn modelId="{62573E3F-6B24-A242-AE6D-EC78C73B849D}" type="presOf" srcId="{40600633-FAC3-F44D-9324-2A3A2CE3DC58}" destId="{34FEBB61-FC83-3246-A7CB-A04466BBF8D1}" srcOrd="0" destOrd="0" presId="urn:microsoft.com/office/officeart/2005/8/layout/hierarchy1"/>
    <dgm:cxn modelId="{F0280094-6A5D-D440-A99E-28C52A3B6832}" type="presOf" srcId="{C709B6F8-1D3B-7541-8A7F-9B01A602E977}" destId="{89DE30D8-772E-2E43-BE2F-C50C373358F6}" srcOrd="0" destOrd="0" presId="urn:microsoft.com/office/officeart/2005/8/layout/hierarchy1"/>
    <dgm:cxn modelId="{EAA5C764-A160-464F-9098-68FC79FC18DC}" srcId="{C709B6F8-1D3B-7541-8A7F-9B01A602E977}" destId="{3D609661-EE10-8149-93E9-258D67FB54DB}" srcOrd="1" destOrd="0" parTransId="{58F5608B-642E-CE40-A705-38C8C2CB7371}" sibTransId="{1957496C-201E-5C4C-BE52-4D8EF0A16EA8}"/>
    <dgm:cxn modelId="{DE907DFF-BCD6-CE46-8E0D-400257FB9DD7}" type="presParOf" srcId="{5D039939-5707-344D-83E4-316550344116}" destId="{497BE3C8-9349-3743-B52A-4E9AC008408F}" srcOrd="0" destOrd="0" presId="urn:microsoft.com/office/officeart/2005/8/layout/hierarchy1"/>
    <dgm:cxn modelId="{1A2821B9-45E5-2540-B726-27FA449A846C}" type="presParOf" srcId="{497BE3C8-9349-3743-B52A-4E9AC008408F}" destId="{065643D0-61D0-2C4A-BDA8-47054B06805B}" srcOrd="0" destOrd="0" presId="urn:microsoft.com/office/officeart/2005/8/layout/hierarchy1"/>
    <dgm:cxn modelId="{3BC13526-AD04-E344-994A-C42C4B05C7C2}" type="presParOf" srcId="{065643D0-61D0-2C4A-BDA8-47054B06805B}" destId="{40CEAC38-A3ED-904E-820B-81784D13DE48}" srcOrd="0" destOrd="0" presId="urn:microsoft.com/office/officeart/2005/8/layout/hierarchy1"/>
    <dgm:cxn modelId="{7340D86B-88AC-C54C-AA86-0CFF360FE94E}" type="presParOf" srcId="{065643D0-61D0-2C4A-BDA8-47054B06805B}" destId="{89DE30D8-772E-2E43-BE2F-C50C373358F6}" srcOrd="1" destOrd="0" presId="urn:microsoft.com/office/officeart/2005/8/layout/hierarchy1"/>
    <dgm:cxn modelId="{C7C3459E-AA1B-EE46-9435-E16D1210FA5D}" type="presParOf" srcId="{497BE3C8-9349-3743-B52A-4E9AC008408F}" destId="{28276104-67EB-3646-A8CB-27E503D1A23F}" srcOrd="1" destOrd="0" presId="urn:microsoft.com/office/officeart/2005/8/layout/hierarchy1"/>
    <dgm:cxn modelId="{A2261F5E-EE8C-0446-AD33-7818A29854E7}" type="presParOf" srcId="{28276104-67EB-3646-A8CB-27E503D1A23F}" destId="{34FEBB61-FC83-3246-A7CB-A04466BBF8D1}" srcOrd="0" destOrd="0" presId="urn:microsoft.com/office/officeart/2005/8/layout/hierarchy1"/>
    <dgm:cxn modelId="{3DA58E25-DDBA-2A46-9D5B-5B51373EFB38}" type="presParOf" srcId="{28276104-67EB-3646-A8CB-27E503D1A23F}" destId="{98A80B42-F3CA-2B4C-A18C-4BA75726C135}" srcOrd="1" destOrd="0" presId="urn:microsoft.com/office/officeart/2005/8/layout/hierarchy1"/>
    <dgm:cxn modelId="{723664A7-B770-1348-A1C3-9A697D1825C5}" type="presParOf" srcId="{98A80B42-F3CA-2B4C-A18C-4BA75726C135}" destId="{01200432-2AB3-5E48-92B6-2C5417D22A99}" srcOrd="0" destOrd="0" presId="urn:microsoft.com/office/officeart/2005/8/layout/hierarchy1"/>
    <dgm:cxn modelId="{F6855A6F-DE24-A04A-8694-7248B8307124}" type="presParOf" srcId="{01200432-2AB3-5E48-92B6-2C5417D22A99}" destId="{C9397E17-5BE0-ED46-8972-7F049EB96DA3}" srcOrd="0" destOrd="0" presId="urn:microsoft.com/office/officeart/2005/8/layout/hierarchy1"/>
    <dgm:cxn modelId="{25587908-5823-4747-AF97-0A8AC42C987F}" type="presParOf" srcId="{01200432-2AB3-5E48-92B6-2C5417D22A99}" destId="{7ECD2C21-A512-A441-AC75-403E51B41B29}" srcOrd="1" destOrd="0" presId="urn:microsoft.com/office/officeart/2005/8/layout/hierarchy1"/>
    <dgm:cxn modelId="{8EA757B7-C61C-F346-BB19-13BF65C38BBC}" type="presParOf" srcId="{98A80B42-F3CA-2B4C-A18C-4BA75726C135}" destId="{9A1DE043-8CB1-2843-8BD7-5DEFE0E96A1A}" srcOrd="1" destOrd="0" presId="urn:microsoft.com/office/officeart/2005/8/layout/hierarchy1"/>
    <dgm:cxn modelId="{97CBC7A1-D9BF-7A40-AE6D-079F2D317E2F}" type="presParOf" srcId="{28276104-67EB-3646-A8CB-27E503D1A23F}" destId="{2B316B17-DB4C-B24D-B3ED-CAA4E2382DD3}" srcOrd="2" destOrd="0" presId="urn:microsoft.com/office/officeart/2005/8/layout/hierarchy1"/>
    <dgm:cxn modelId="{8E016FA6-28F9-C044-A29F-46EA5279ECF5}" type="presParOf" srcId="{28276104-67EB-3646-A8CB-27E503D1A23F}" destId="{61C0BF74-1ABD-A044-A0EC-E2618E6F1EE1}" srcOrd="3" destOrd="0" presId="urn:microsoft.com/office/officeart/2005/8/layout/hierarchy1"/>
    <dgm:cxn modelId="{15CE8DB4-9C7A-D141-80C4-B2A0A65D761B}" type="presParOf" srcId="{61C0BF74-1ABD-A044-A0EC-E2618E6F1EE1}" destId="{AFEC1925-25BC-9945-B3E7-17C5501C691C}" srcOrd="0" destOrd="0" presId="urn:microsoft.com/office/officeart/2005/8/layout/hierarchy1"/>
    <dgm:cxn modelId="{62113B9C-BAFF-B64D-89D7-918D4E2EBADC}" type="presParOf" srcId="{AFEC1925-25BC-9945-B3E7-17C5501C691C}" destId="{C66D2F53-3030-884E-86EE-2030C330093F}" srcOrd="0" destOrd="0" presId="urn:microsoft.com/office/officeart/2005/8/layout/hierarchy1"/>
    <dgm:cxn modelId="{63EA3744-7667-EE45-ABE4-ADCCD8E17592}" type="presParOf" srcId="{AFEC1925-25BC-9945-B3E7-17C5501C691C}" destId="{72B15293-0CB4-264D-9078-FBBC786C979E}" srcOrd="1" destOrd="0" presId="urn:microsoft.com/office/officeart/2005/8/layout/hierarchy1"/>
    <dgm:cxn modelId="{3F05C6D3-C3DB-4D41-9E3F-6791BAA111C3}" type="presParOf" srcId="{61C0BF74-1ABD-A044-A0EC-E2618E6F1EE1}" destId="{A055F8DC-9B0F-3C45-AE7A-8EA21BA5F00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ED4DD0-5239-1F44-A5E1-BA044EEAC572}" type="doc">
      <dgm:prSet loTypeId="urn:microsoft.com/office/officeart/2005/8/layout/equation1" loCatId="" qsTypeId="urn:microsoft.com/office/officeart/2005/8/quickstyle/simple4" qsCatId="simple" csTypeId="urn:microsoft.com/office/officeart/2005/8/colors/accent1_2" csCatId="accent1" phldr="1"/>
      <dgm:spPr/>
    </dgm:pt>
    <dgm:pt modelId="{C8197D65-189F-FC4F-902F-0B17E84113FC}">
      <dgm:prSet phldrT="[Text]"/>
      <dgm:spPr/>
      <dgm:t>
        <a:bodyPr/>
        <a:lstStyle/>
        <a:p>
          <a:r>
            <a:rPr lang="en-US" dirty="0" smtClean="0"/>
            <a:t>Event Driven Programming</a:t>
          </a:r>
          <a:endParaRPr lang="en-US" dirty="0"/>
        </a:p>
      </dgm:t>
    </dgm:pt>
    <dgm:pt modelId="{6A33E4B3-63D8-564F-A6F1-ADA1BB6FD7E4}" type="parTrans" cxnId="{29C40531-D17B-E244-97DA-3712BA354ADB}">
      <dgm:prSet/>
      <dgm:spPr/>
      <dgm:t>
        <a:bodyPr/>
        <a:lstStyle/>
        <a:p>
          <a:endParaRPr lang="en-US"/>
        </a:p>
      </dgm:t>
    </dgm:pt>
    <dgm:pt modelId="{C4008A66-71CA-4245-8A84-5940A3E2D7C3}" type="sibTrans" cxnId="{29C40531-D17B-E244-97DA-3712BA354ADB}">
      <dgm:prSet/>
      <dgm:spPr/>
      <dgm:t>
        <a:bodyPr/>
        <a:lstStyle/>
        <a:p>
          <a:endParaRPr lang="en-US"/>
        </a:p>
      </dgm:t>
    </dgm:pt>
    <dgm:pt modelId="{CF185733-47CE-1442-BB63-9D195F59DD77}">
      <dgm:prSet phldrT="[Text]"/>
      <dgm:spPr/>
      <dgm:t>
        <a:bodyPr/>
        <a:lstStyle/>
        <a:p>
          <a:r>
            <a:rPr lang="en-US" dirty="0" smtClean="0"/>
            <a:t>Event Looping</a:t>
          </a:r>
          <a:endParaRPr lang="en-US" dirty="0"/>
        </a:p>
      </dgm:t>
    </dgm:pt>
    <dgm:pt modelId="{B8A817FB-6E12-6D4E-920F-CEF9A2FF0291}" type="parTrans" cxnId="{B5CD4F1C-E05A-7D45-809B-EF59EDDAFF87}">
      <dgm:prSet/>
      <dgm:spPr/>
      <dgm:t>
        <a:bodyPr/>
        <a:lstStyle/>
        <a:p>
          <a:endParaRPr lang="en-US"/>
        </a:p>
      </dgm:t>
    </dgm:pt>
    <dgm:pt modelId="{6FB59701-BB6B-134B-983D-3A9C34042776}" type="sibTrans" cxnId="{B5CD4F1C-E05A-7D45-809B-EF59EDDAFF87}">
      <dgm:prSet/>
      <dgm:spPr/>
      <dgm:t>
        <a:bodyPr/>
        <a:lstStyle/>
        <a:p>
          <a:endParaRPr lang="en-US"/>
        </a:p>
      </dgm:t>
    </dgm:pt>
    <dgm:pt modelId="{9F55054F-111E-1942-8838-C483F6E8B69F}">
      <dgm:prSet phldrT="[Text]"/>
      <dgm:spPr>
        <a:blipFill rotWithShape="0">
          <a:blip xmlns:r="http://schemas.openxmlformats.org/officeDocument/2006/relationships" r:embed="rId1"/>
          <a:stretch>
            <a:fillRect/>
          </a:stretch>
        </a:blipFill>
      </dgm:spPr>
      <dgm:t>
        <a:bodyPr/>
        <a:lstStyle/>
        <a:p>
          <a:endParaRPr lang="en-US" dirty="0"/>
        </a:p>
      </dgm:t>
    </dgm:pt>
    <dgm:pt modelId="{6556BB5D-3E7F-8C4F-BEF5-7F0BCB77F658}" type="parTrans" cxnId="{0D9810B1-D72D-2C4E-86DF-AA626EE9C3A5}">
      <dgm:prSet/>
      <dgm:spPr/>
      <dgm:t>
        <a:bodyPr/>
        <a:lstStyle/>
        <a:p>
          <a:endParaRPr lang="en-US"/>
        </a:p>
      </dgm:t>
    </dgm:pt>
    <dgm:pt modelId="{C7D87F07-0143-7E43-8602-79D0E04452EE}" type="sibTrans" cxnId="{0D9810B1-D72D-2C4E-86DF-AA626EE9C3A5}">
      <dgm:prSet/>
      <dgm:spPr/>
      <dgm:t>
        <a:bodyPr/>
        <a:lstStyle/>
        <a:p>
          <a:endParaRPr lang="en-US"/>
        </a:p>
      </dgm:t>
    </dgm:pt>
    <dgm:pt modelId="{92EDF73F-CE11-1B45-A150-3DA67777CA4F}" type="pres">
      <dgm:prSet presAssocID="{3FED4DD0-5239-1F44-A5E1-BA044EEAC572}" presName="linearFlow" presStyleCnt="0">
        <dgm:presLayoutVars>
          <dgm:dir/>
          <dgm:resizeHandles val="exact"/>
        </dgm:presLayoutVars>
      </dgm:prSet>
      <dgm:spPr/>
    </dgm:pt>
    <dgm:pt modelId="{16E06543-040D-3241-9506-7156D4AF112E}" type="pres">
      <dgm:prSet presAssocID="{C8197D65-189F-FC4F-902F-0B17E84113FC}" presName="node" presStyleLbl="node1" presStyleIdx="0" presStyleCnt="3" custScaleX="152087" custScaleY="88100">
        <dgm:presLayoutVars>
          <dgm:bulletEnabled val="1"/>
        </dgm:presLayoutVars>
      </dgm:prSet>
      <dgm:spPr/>
      <dgm:t>
        <a:bodyPr/>
        <a:lstStyle/>
        <a:p>
          <a:endParaRPr lang="en-US"/>
        </a:p>
      </dgm:t>
    </dgm:pt>
    <dgm:pt modelId="{A433B629-34AF-5C42-9FD5-94BA1DDADDBD}" type="pres">
      <dgm:prSet presAssocID="{C4008A66-71CA-4245-8A84-5940A3E2D7C3}" presName="spacerL" presStyleCnt="0"/>
      <dgm:spPr/>
    </dgm:pt>
    <dgm:pt modelId="{BA284E11-2646-1E44-B8FA-D20BBB4616B8}" type="pres">
      <dgm:prSet presAssocID="{C4008A66-71CA-4245-8A84-5940A3E2D7C3}" presName="sibTrans" presStyleLbl="sibTrans2D1" presStyleIdx="0" presStyleCnt="2"/>
      <dgm:spPr/>
      <dgm:t>
        <a:bodyPr/>
        <a:lstStyle/>
        <a:p>
          <a:endParaRPr lang="en-US"/>
        </a:p>
      </dgm:t>
    </dgm:pt>
    <dgm:pt modelId="{C5A5E314-8D55-9A4A-A294-A4E7242113DE}" type="pres">
      <dgm:prSet presAssocID="{C4008A66-71CA-4245-8A84-5940A3E2D7C3}" presName="spacerR" presStyleCnt="0"/>
      <dgm:spPr/>
    </dgm:pt>
    <dgm:pt modelId="{FAB91143-1F54-D94F-84AF-618E2FD54370}" type="pres">
      <dgm:prSet presAssocID="{CF185733-47CE-1442-BB63-9D195F59DD77}" presName="node" presStyleLbl="node1" presStyleIdx="1" presStyleCnt="3" custScaleX="127566" custScaleY="66584">
        <dgm:presLayoutVars>
          <dgm:bulletEnabled val="1"/>
        </dgm:presLayoutVars>
      </dgm:prSet>
      <dgm:spPr/>
      <dgm:t>
        <a:bodyPr/>
        <a:lstStyle/>
        <a:p>
          <a:endParaRPr lang="en-US"/>
        </a:p>
      </dgm:t>
    </dgm:pt>
    <dgm:pt modelId="{49A7DC8F-4CB5-1142-AF06-151FA7F462C7}" type="pres">
      <dgm:prSet presAssocID="{6FB59701-BB6B-134B-983D-3A9C34042776}" presName="spacerL" presStyleCnt="0"/>
      <dgm:spPr/>
    </dgm:pt>
    <dgm:pt modelId="{996593C5-A68D-9F4D-A11C-FC43CC37F4A1}" type="pres">
      <dgm:prSet presAssocID="{6FB59701-BB6B-134B-983D-3A9C34042776}" presName="sibTrans" presStyleLbl="sibTrans2D1" presStyleIdx="1" presStyleCnt="2"/>
      <dgm:spPr/>
      <dgm:t>
        <a:bodyPr/>
        <a:lstStyle/>
        <a:p>
          <a:endParaRPr lang="en-US"/>
        </a:p>
      </dgm:t>
    </dgm:pt>
    <dgm:pt modelId="{D305AB43-6B1E-5942-B2AB-83A6713FAE87}" type="pres">
      <dgm:prSet presAssocID="{6FB59701-BB6B-134B-983D-3A9C34042776}" presName="spacerR" presStyleCnt="0"/>
      <dgm:spPr/>
    </dgm:pt>
    <dgm:pt modelId="{BD18AA43-13C3-2C43-813C-2B7F3934589A}" type="pres">
      <dgm:prSet presAssocID="{9F55054F-111E-1942-8838-C483F6E8B69F}" presName="node" presStyleLbl="node1" presStyleIdx="2" presStyleCnt="3" custScaleX="196931">
        <dgm:presLayoutVars>
          <dgm:bulletEnabled val="1"/>
        </dgm:presLayoutVars>
      </dgm:prSet>
      <dgm:spPr/>
      <dgm:t>
        <a:bodyPr/>
        <a:lstStyle/>
        <a:p>
          <a:endParaRPr lang="en-US"/>
        </a:p>
      </dgm:t>
    </dgm:pt>
  </dgm:ptLst>
  <dgm:cxnLst>
    <dgm:cxn modelId="{C8DBD9E0-C383-C44C-876E-5783CCEDC7B3}" type="presOf" srcId="{6FB59701-BB6B-134B-983D-3A9C34042776}" destId="{996593C5-A68D-9F4D-A11C-FC43CC37F4A1}" srcOrd="0" destOrd="0" presId="urn:microsoft.com/office/officeart/2005/8/layout/equation1"/>
    <dgm:cxn modelId="{29C40531-D17B-E244-97DA-3712BA354ADB}" srcId="{3FED4DD0-5239-1F44-A5E1-BA044EEAC572}" destId="{C8197D65-189F-FC4F-902F-0B17E84113FC}" srcOrd="0" destOrd="0" parTransId="{6A33E4B3-63D8-564F-A6F1-ADA1BB6FD7E4}" sibTransId="{C4008A66-71CA-4245-8A84-5940A3E2D7C3}"/>
    <dgm:cxn modelId="{B24850AF-0B67-B44D-9A86-39C14E7F36AD}" type="presOf" srcId="{9F55054F-111E-1942-8838-C483F6E8B69F}" destId="{BD18AA43-13C3-2C43-813C-2B7F3934589A}" srcOrd="0" destOrd="0" presId="urn:microsoft.com/office/officeart/2005/8/layout/equation1"/>
    <dgm:cxn modelId="{47CB93DE-D03F-CA44-9A64-A7514B7C4E25}" type="presOf" srcId="{CF185733-47CE-1442-BB63-9D195F59DD77}" destId="{FAB91143-1F54-D94F-84AF-618E2FD54370}" srcOrd="0" destOrd="0" presId="urn:microsoft.com/office/officeart/2005/8/layout/equation1"/>
    <dgm:cxn modelId="{0D9810B1-D72D-2C4E-86DF-AA626EE9C3A5}" srcId="{3FED4DD0-5239-1F44-A5E1-BA044EEAC572}" destId="{9F55054F-111E-1942-8838-C483F6E8B69F}" srcOrd="2" destOrd="0" parTransId="{6556BB5D-3E7F-8C4F-BEF5-7F0BCB77F658}" sibTransId="{C7D87F07-0143-7E43-8602-79D0E04452EE}"/>
    <dgm:cxn modelId="{017FE3BF-648C-7A4A-8A2A-B5B354470EA7}" type="presOf" srcId="{3FED4DD0-5239-1F44-A5E1-BA044EEAC572}" destId="{92EDF73F-CE11-1B45-A150-3DA67777CA4F}" srcOrd="0" destOrd="0" presId="urn:microsoft.com/office/officeart/2005/8/layout/equation1"/>
    <dgm:cxn modelId="{A2A3E3FA-DF0B-2843-B98E-3A8BB92895C3}" type="presOf" srcId="{C8197D65-189F-FC4F-902F-0B17E84113FC}" destId="{16E06543-040D-3241-9506-7156D4AF112E}" srcOrd="0" destOrd="0" presId="urn:microsoft.com/office/officeart/2005/8/layout/equation1"/>
    <dgm:cxn modelId="{B5CD4F1C-E05A-7D45-809B-EF59EDDAFF87}" srcId="{3FED4DD0-5239-1F44-A5E1-BA044EEAC572}" destId="{CF185733-47CE-1442-BB63-9D195F59DD77}" srcOrd="1" destOrd="0" parTransId="{B8A817FB-6E12-6D4E-920F-CEF9A2FF0291}" sibTransId="{6FB59701-BB6B-134B-983D-3A9C34042776}"/>
    <dgm:cxn modelId="{905C4523-6054-614F-AAB2-86500786DA50}" type="presOf" srcId="{C4008A66-71CA-4245-8A84-5940A3E2D7C3}" destId="{BA284E11-2646-1E44-B8FA-D20BBB4616B8}" srcOrd="0" destOrd="0" presId="urn:microsoft.com/office/officeart/2005/8/layout/equation1"/>
    <dgm:cxn modelId="{4E31C6DE-C163-EE4F-9644-6E14E599A8E8}" type="presParOf" srcId="{92EDF73F-CE11-1B45-A150-3DA67777CA4F}" destId="{16E06543-040D-3241-9506-7156D4AF112E}" srcOrd="0" destOrd="0" presId="urn:microsoft.com/office/officeart/2005/8/layout/equation1"/>
    <dgm:cxn modelId="{AD373673-12A0-6C4F-AB29-3555F901DF3A}" type="presParOf" srcId="{92EDF73F-CE11-1B45-A150-3DA67777CA4F}" destId="{A433B629-34AF-5C42-9FD5-94BA1DDADDBD}" srcOrd="1" destOrd="0" presId="urn:microsoft.com/office/officeart/2005/8/layout/equation1"/>
    <dgm:cxn modelId="{B3F56B29-94D1-9F42-A049-701F60D1A777}" type="presParOf" srcId="{92EDF73F-CE11-1B45-A150-3DA67777CA4F}" destId="{BA284E11-2646-1E44-B8FA-D20BBB4616B8}" srcOrd="2" destOrd="0" presId="urn:microsoft.com/office/officeart/2005/8/layout/equation1"/>
    <dgm:cxn modelId="{7AC06F0E-D4C6-414C-9940-119AD27D20EF}" type="presParOf" srcId="{92EDF73F-CE11-1B45-A150-3DA67777CA4F}" destId="{C5A5E314-8D55-9A4A-A294-A4E7242113DE}" srcOrd="3" destOrd="0" presId="urn:microsoft.com/office/officeart/2005/8/layout/equation1"/>
    <dgm:cxn modelId="{6A8F83BD-8A76-CD4A-9A73-6F6D97E26841}" type="presParOf" srcId="{92EDF73F-CE11-1B45-A150-3DA67777CA4F}" destId="{FAB91143-1F54-D94F-84AF-618E2FD54370}" srcOrd="4" destOrd="0" presId="urn:microsoft.com/office/officeart/2005/8/layout/equation1"/>
    <dgm:cxn modelId="{CB6F4C1F-D025-694B-8834-97723487435C}" type="presParOf" srcId="{92EDF73F-CE11-1B45-A150-3DA67777CA4F}" destId="{49A7DC8F-4CB5-1142-AF06-151FA7F462C7}" srcOrd="5" destOrd="0" presId="urn:microsoft.com/office/officeart/2005/8/layout/equation1"/>
    <dgm:cxn modelId="{AD37AAC0-4C5D-B043-95C6-7E04ACC5AF84}" type="presParOf" srcId="{92EDF73F-CE11-1B45-A150-3DA67777CA4F}" destId="{996593C5-A68D-9F4D-A11C-FC43CC37F4A1}" srcOrd="6" destOrd="0" presId="urn:microsoft.com/office/officeart/2005/8/layout/equation1"/>
    <dgm:cxn modelId="{BB432657-718F-2446-B8FF-D3A7AEC6B9BD}" type="presParOf" srcId="{92EDF73F-CE11-1B45-A150-3DA67777CA4F}" destId="{D305AB43-6B1E-5942-B2AB-83A6713FAE87}" srcOrd="7" destOrd="0" presId="urn:microsoft.com/office/officeart/2005/8/layout/equation1"/>
    <dgm:cxn modelId="{B6FA196E-FF32-234A-80C1-2E978A326115}" type="presParOf" srcId="{92EDF73F-CE11-1B45-A150-3DA67777CA4F}" destId="{BD18AA43-13C3-2C43-813C-2B7F3934589A}"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2CA244-C573-E645-B38E-CC1C53AAC30D}" type="doc">
      <dgm:prSet loTypeId="urn:microsoft.com/office/officeart/2005/8/layout/hProcess9" loCatId="" qsTypeId="urn:microsoft.com/office/officeart/2005/8/quickstyle/simple4" qsCatId="simple" csTypeId="urn:microsoft.com/office/officeart/2005/8/colors/accent1_2" csCatId="accent1" phldr="1"/>
      <dgm:spPr/>
      <dgm:t>
        <a:bodyPr/>
        <a:lstStyle/>
        <a:p>
          <a:endParaRPr lang="en-US"/>
        </a:p>
      </dgm:t>
    </dgm:pt>
    <dgm:pt modelId="{79FB0AF4-E138-3A4D-BA07-C3732E263043}">
      <dgm:prSet/>
      <dgm:spPr/>
      <dgm:t>
        <a:bodyPr/>
        <a:lstStyle/>
        <a:p>
          <a:pPr rtl="0"/>
          <a:r>
            <a:rPr lang="en-US" b="0" i="0" dirty="0" smtClean="0"/>
            <a:t>Configure App</a:t>
          </a:r>
          <a:endParaRPr lang="en-US" dirty="0"/>
        </a:p>
      </dgm:t>
    </dgm:pt>
    <dgm:pt modelId="{D36A0D50-782F-4746-B7F8-FEAA89BC1FA0}" type="parTrans" cxnId="{838EC502-8BA7-FC43-B613-443B328605C3}">
      <dgm:prSet/>
      <dgm:spPr/>
      <dgm:t>
        <a:bodyPr/>
        <a:lstStyle/>
        <a:p>
          <a:endParaRPr lang="en-US"/>
        </a:p>
      </dgm:t>
    </dgm:pt>
    <dgm:pt modelId="{110C94D7-6187-B845-BD55-B13FAFAA0264}" type="sibTrans" cxnId="{838EC502-8BA7-FC43-B613-443B328605C3}">
      <dgm:prSet/>
      <dgm:spPr/>
      <dgm:t>
        <a:bodyPr/>
        <a:lstStyle/>
        <a:p>
          <a:endParaRPr lang="en-US"/>
        </a:p>
      </dgm:t>
    </dgm:pt>
    <dgm:pt modelId="{42E13D76-EB32-FA4C-B581-F1A4AC951E17}">
      <dgm:prSet/>
      <dgm:spPr/>
      <dgm:t>
        <a:bodyPr/>
        <a:lstStyle/>
        <a:p>
          <a:pPr rtl="0"/>
          <a:r>
            <a:rPr lang="en-US" b="0" i="0" dirty="0" smtClean="0"/>
            <a:t>Use middleware</a:t>
          </a:r>
          <a:endParaRPr lang="en-US" dirty="0"/>
        </a:p>
      </dgm:t>
    </dgm:pt>
    <dgm:pt modelId="{980B049B-43C6-7641-A30A-8BB504726B3D}" type="parTrans" cxnId="{CCFB1ADF-207B-E440-893C-CECAD91DE9E5}">
      <dgm:prSet/>
      <dgm:spPr/>
      <dgm:t>
        <a:bodyPr/>
        <a:lstStyle/>
        <a:p>
          <a:endParaRPr lang="en-US"/>
        </a:p>
      </dgm:t>
    </dgm:pt>
    <dgm:pt modelId="{12131482-FFCF-8D4D-8198-FB855FFE9BC3}" type="sibTrans" cxnId="{CCFB1ADF-207B-E440-893C-CECAD91DE9E5}">
      <dgm:prSet/>
      <dgm:spPr/>
      <dgm:t>
        <a:bodyPr/>
        <a:lstStyle/>
        <a:p>
          <a:endParaRPr lang="en-US"/>
        </a:p>
      </dgm:t>
    </dgm:pt>
    <dgm:pt modelId="{5FCF6DC6-428E-E548-A67F-BE73196113CE}">
      <dgm:prSet/>
      <dgm:spPr/>
      <dgm:t>
        <a:bodyPr/>
        <a:lstStyle/>
        <a:p>
          <a:pPr rtl="0"/>
          <a:r>
            <a:rPr lang="en-US" b="0" i="0" dirty="0" smtClean="0"/>
            <a:t>Define routes</a:t>
          </a:r>
          <a:endParaRPr lang="en-US" dirty="0"/>
        </a:p>
      </dgm:t>
    </dgm:pt>
    <dgm:pt modelId="{6003AA54-4544-CE48-B4F5-A3BF3BE7A1F6}" type="parTrans" cxnId="{FB37C350-A13D-A046-A7F4-2E34F1994D49}">
      <dgm:prSet/>
      <dgm:spPr/>
      <dgm:t>
        <a:bodyPr/>
        <a:lstStyle/>
        <a:p>
          <a:endParaRPr lang="en-US"/>
        </a:p>
      </dgm:t>
    </dgm:pt>
    <dgm:pt modelId="{C50BD8A4-82E9-9F47-8F4C-E10059D6F8D2}" type="sibTrans" cxnId="{FB37C350-A13D-A046-A7F4-2E34F1994D49}">
      <dgm:prSet/>
      <dgm:spPr/>
      <dgm:t>
        <a:bodyPr/>
        <a:lstStyle/>
        <a:p>
          <a:endParaRPr lang="en-US"/>
        </a:p>
      </dgm:t>
    </dgm:pt>
    <dgm:pt modelId="{A5D043A0-B587-464C-854C-7EBB0C543294}" type="pres">
      <dgm:prSet presAssocID="{492CA244-C573-E645-B38E-CC1C53AAC30D}" presName="CompostProcess" presStyleCnt="0">
        <dgm:presLayoutVars>
          <dgm:dir/>
          <dgm:resizeHandles val="exact"/>
        </dgm:presLayoutVars>
      </dgm:prSet>
      <dgm:spPr/>
      <dgm:t>
        <a:bodyPr/>
        <a:lstStyle/>
        <a:p>
          <a:endParaRPr lang="en-US"/>
        </a:p>
      </dgm:t>
    </dgm:pt>
    <dgm:pt modelId="{742D2DFB-7B9F-2340-B257-D71E996BAAA9}" type="pres">
      <dgm:prSet presAssocID="{492CA244-C573-E645-B38E-CC1C53AAC30D}" presName="arrow" presStyleLbl="bgShp" presStyleIdx="0" presStyleCnt="1"/>
      <dgm:spPr/>
    </dgm:pt>
    <dgm:pt modelId="{7F3012C2-9F04-0849-B1AA-3398F08C52C9}" type="pres">
      <dgm:prSet presAssocID="{492CA244-C573-E645-B38E-CC1C53AAC30D}" presName="linearProcess" presStyleCnt="0"/>
      <dgm:spPr/>
    </dgm:pt>
    <dgm:pt modelId="{95A00D82-A05F-5843-9020-31F3CAF91B79}" type="pres">
      <dgm:prSet presAssocID="{79FB0AF4-E138-3A4D-BA07-C3732E263043}" presName="textNode" presStyleLbl="node1" presStyleIdx="0" presStyleCnt="3" custScaleX="69853" custScaleY="92721" custLinFactNeighborX="-99255">
        <dgm:presLayoutVars>
          <dgm:bulletEnabled val="1"/>
        </dgm:presLayoutVars>
      </dgm:prSet>
      <dgm:spPr/>
      <dgm:t>
        <a:bodyPr/>
        <a:lstStyle/>
        <a:p>
          <a:endParaRPr lang="en-US"/>
        </a:p>
      </dgm:t>
    </dgm:pt>
    <dgm:pt modelId="{B836F635-1BB6-E245-8395-AC6F9B4E8158}" type="pres">
      <dgm:prSet presAssocID="{110C94D7-6187-B845-BD55-B13FAFAA0264}" presName="sibTrans" presStyleCnt="0"/>
      <dgm:spPr/>
    </dgm:pt>
    <dgm:pt modelId="{199C12AE-5A22-7B40-A728-4BA50175126A}" type="pres">
      <dgm:prSet presAssocID="{42E13D76-EB32-FA4C-B581-F1A4AC951E17}" presName="textNode" presStyleLbl="node1" presStyleIdx="1" presStyleCnt="3" custScaleX="75705" custLinFactX="-3104" custLinFactNeighborX="-100000">
        <dgm:presLayoutVars>
          <dgm:bulletEnabled val="1"/>
        </dgm:presLayoutVars>
      </dgm:prSet>
      <dgm:spPr/>
      <dgm:t>
        <a:bodyPr/>
        <a:lstStyle/>
        <a:p>
          <a:endParaRPr lang="en-US"/>
        </a:p>
      </dgm:t>
    </dgm:pt>
    <dgm:pt modelId="{9977D57E-E1DF-5643-9067-E45B59902E1B}" type="pres">
      <dgm:prSet presAssocID="{12131482-FFCF-8D4D-8198-FB855FFE9BC3}" presName="sibTrans" presStyleCnt="0"/>
      <dgm:spPr/>
    </dgm:pt>
    <dgm:pt modelId="{7D291F8A-6AC9-9241-9C20-4385C73D5AD2}" type="pres">
      <dgm:prSet presAssocID="{5FCF6DC6-428E-E548-A67F-BE73196113CE}" presName="textNode" presStyleLbl="node1" presStyleIdx="2" presStyleCnt="3" custScaleX="66373" custScaleY="94967" custLinFactX="-5009" custLinFactNeighborX="-100000">
        <dgm:presLayoutVars>
          <dgm:bulletEnabled val="1"/>
        </dgm:presLayoutVars>
      </dgm:prSet>
      <dgm:spPr/>
      <dgm:t>
        <a:bodyPr/>
        <a:lstStyle/>
        <a:p>
          <a:endParaRPr lang="en-US"/>
        </a:p>
      </dgm:t>
    </dgm:pt>
  </dgm:ptLst>
  <dgm:cxnLst>
    <dgm:cxn modelId="{CCFB1ADF-207B-E440-893C-CECAD91DE9E5}" srcId="{492CA244-C573-E645-B38E-CC1C53AAC30D}" destId="{42E13D76-EB32-FA4C-B581-F1A4AC951E17}" srcOrd="1" destOrd="0" parTransId="{980B049B-43C6-7641-A30A-8BB504726B3D}" sibTransId="{12131482-FFCF-8D4D-8198-FB855FFE9BC3}"/>
    <dgm:cxn modelId="{54717F90-1D45-B746-9910-321680805575}" type="presOf" srcId="{5FCF6DC6-428E-E548-A67F-BE73196113CE}" destId="{7D291F8A-6AC9-9241-9C20-4385C73D5AD2}" srcOrd="0" destOrd="0" presId="urn:microsoft.com/office/officeart/2005/8/layout/hProcess9"/>
    <dgm:cxn modelId="{1F37CC71-9E6B-EE4B-80B1-E052A84B7B36}" type="presOf" srcId="{492CA244-C573-E645-B38E-CC1C53AAC30D}" destId="{A5D043A0-B587-464C-854C-7EBB0C543294}" srcOrd="0" destOrd="0" presId="urn:microsoft.com/office/officeart/2005/8/layout/hProcess9"/>
    <dgm:cxn modelId="{A9ABAAAB-FC6A-A948-90D6-CF5443FA1AC2}" type="presOf" srcId="{79FB0AF4-E138-3A4D-BA07-C3732E263043}" destId="{95A00D82-A05F-5843-9020-31F3CAF91B79}" srcOrd="0" destOrd="0" presId="urn:microsoft.com/office/officeart/2005/8/layout/hProcess9"/>
    <dgm:cxn modelId="{FB37C350-A13D-A046-A7F4-2E34F1994D49}" srcId="{492CA244-C573-E645-B38E-CC1C53AAC30D}" destId="{5FCF6DC6-428E-E548-A67F-BE73196113CE}" srcOrd="2" destOrd="0" parTransId="{6003AA54-4544-CE48-B4F5-A3BF3BE7A1F6}" sibTransId="{C50BD8A4-82E9-9F47-8F4C-E10059D6F8D2}"/>
    <dgm:cxn modelId="{25F44AFA-00E0-A543-BB43-64B6AF45A385}" type="presOf" srcId="{42E13D76-EB32-FA4C-B581-F1A4AC951E17}" destId="{199C12AE-5A22-7B40-A728-4BA50175126A}" srcOrd="0" destOrd="0" presId="urn:microsoft.com/office/officeart/2005/8/layout/hProcess9"/>
    <dgm:cxn modelId="{838EC502-8BA7-FC43-B613-443B328605C3}" srcId="{492CA244-C573-E645-B38E-CC1C53AAC30D}" destId="{79FB0AF4-E138-3A4D-BA07-C3732E263043}" srcOrd="0" destOrd="0" parTransId="{D36A0D50-782F-4746-B7F8-FEAA89BC1FA0}" sibTransId="{110C94D7-6187-B845-BD55-B13FAFAA0264}"/>
    <dgm:cxn modelId="{CBF3DD83-6DDE-7147-9FDE-E16FB52BC41E}" type="presParOf" srcId="{A5D043A0-B587-464C-854C-7EBB0C543294}" destId="{742D2DFB-7B9F-2340-B257-D71E996BAAA9}" srcOrd="0" destOrd="0" presId="urn:microsoft.com/office/officeart/2005/8/layout/hProcess9"/>
    <dgm:cxn modelId="{1E95D12D-6028-AC44-BAC8-999A06ECC784}" type="presParOf" srcId="{A5D043A0-B587-464C-854C-7EBB0C543294}" destId="{7F3012C2-9F04-0849-B1AA-3398F08C52C9}" srcOrd="1" destOrd="0" presId="urn:microsoft.com/office/officeart/2005/8/layout/hProcess9"/>
    <dgm:cxn modelId="{292C1F39-F21F-3D4C-A598-06CAE13B24D1}" type="presParOf" srcId="{7F3012C2-9F04-0849-B1AA-3398F08C52C9}" destId="{95A00D82-A05F-5843-9020-31F3CAF91B79}" srcOrd="0" destOrd="0" presId="urn:microsoft.com/office/officeart/2005/8/layout/hProcess9"/>
    <dgm:cxn modelId="{1E65EA8A-7E45-CA4E-9891-C7E1ADFD1487}" type="presParOf" srcId="{7F3012C2-9F04-0849-B1AA-3398F08C52C9}" destId="{B836F635-1BB6-E245-8395-AC6F9B4E8158}" srcOrd="1" destOrd="0" presId="urn:microsoft.com/office/officeart/2005/8/layout/hProcess9"/>
    <dgm:cxn modelId="{34DC7935-251D-C14E-A984-41C27022608A}" type="presParOf" srcId="{7F3012C2-9F04-0849-B1AA-3398F08C52C9}" destId="{199C12AE-5A22-7B40-A728-4BA50175126A}" srcOrd="2" destOrd="0" presId="urn:microsoft.com/office/officeart/2005/8/layout/hProcess9"/>
    <dgm:cxn modelId="{049C167C-2DC7-4E4D-A903-41FB48D7CBDF}" type="presParOf" srcId="{7F3012C2-9F04-0849-B1AA-3398F08C52C9}" destId="{9977D57E-E1DF-5643-9067-E45B59902E1B}" srcOrd="3" destOrd="0" presId="urn:microsoft.com/office/officeart/2005/8/layout/hProcess9"/>
    <dgm:cxn modelId="{62260BFA-BF8D-4142-B7E6-C83C829ADD2C}" type="presParOf" srcId="{7F3012C2-9F04-0849-B1AA-3398F08C52C9}" destId="{7D291F8A-6AC9-9241-9C20-4385C73D5AD2}"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EDF1AE-7159-6B4D-87C6-302184833846}"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7448AB11-1A80-4746-811E-CCC7F4E8D8DD}">
      <dgm:prSet phldrT="[Text]"/>
      <dgm:spPr/>
      <dgm:t>
        <a:bodyPr/>
        <a:lstStyle/>
        <a:p>
          <a:r>
            <a:rPr lang="en-US" dirty="0" smtClean="0"/>
            <a:t>Check the rendered view in the browser by hitting the server.</a:t>
          </a:r>
          <a:endParaRPr lang="en-US" dirty="0"/>
        </a:p>
      </dgm:t>
    </dgm:pt>
    <dgm:pt modelId="{01700F51-5636-B348-8A29-B4313A5B2602}" type="sibTrans" cxnId="{8130C538-32BD-5D47-8482-B562900930E9}">
      <dgm:prSet/>
      <dgm:spPr/>
      <dgm:t>
        <a:bodyPr/>
        <a:lstStyle/>
        <a:p>
          <a:endParaRPr lang="en-US"/>
        </a:p>
      </dgm:t>
    </dgm:pt>
    <dgm:pt modelId="{5BFA2C17-B39A-E143-8CA0-84734CF1AB22}" type="parTrans" cxnId="{8130C538-32BD-5D47-8482-B562900930E9}">
      <dgm:prSet/>
      <dgm:spPr/>
      <dgm:t>
        <a:bodyPr/>
        <a:lstStyle/>
        <a:p>
          <a:endParaRPr lang="en-US"/>
        </a:p>
      </dgm:t>
    </dgm:pt>
    <dgm:pt modelId="{A461F28E-1F97-F743-8CB0-BF565FEAE50D}">
      <dgm:prSet phldrT="[Text]"/>
      <dgm:spPr/>
      <dgm:t>
        <a:bodyPr/>
        <a:lstStyle/>
        <a:p>
          <a:r>
            <a:rPr lang="en-US" dirty="0" smtClean="0"/>
            <a:t>Load the configuration from </a:t>
          </a:r>
          <a:r>
            <a:rPr lang="en-US" dirty="0" err="1" smtClean="0"/>
            <a:t>app.js</a:t>
          </a:r>
          <a:r>
            <a:rPr lang="en-US" dirty="0" smtClean="0"/>
            <a:t> and the routing table </a:t>
          </a:r>
          <a:br>
            <a:rPr lang="en-US" dirty="0" smtClean="0"/>
          </a:br>
          <a:r>
            <a:rPr lang="en-US" dirty="0" err="1" smtClean="0"/>
            <a:t>app.get</a:t>
          </a:r>
          <a:r>
            <a:rPr lang="en-US" dirty="0" smtClean="0"/>
            <a:t>(‘/’,</a:t>
          </a:r>
          <a:r>
            <a:rPr lang="en-US" dirty="0" err="1" smtClean="0"/>
            <a:t>routes.index</a:t>
          </a:r>
          <a:r>
            <a:rPr lang="en-US" dirty="0" smtClean="0"/>
            <a:t>);</a:t>
          </a:r>
          <a:endParaRPr lang="en-US" dirty="0"/>
        </a:p>
      </dgm:t>
    </dgm:pt>
    <dgm:pt modelId="{205067CF-5B81-E841-AEDF-0CA7D2298E20}" type="sibTrans" cxnId="{358F4A4B-468A-C04E-9783-BE258CAF4CF9}">
      <dgm:prSet/>
      <dgm:spPr/>
      <dgm:t>
        <a:bodyPr/>
        <a:lstStyle/>
        <a:p>
          <a:endParaRPr lang="en-US"/>
        </a:p>
      </dgm:t>
    </dgm:pt>
    <dgm:pt modelId="{01DCF344-98A4-D244-BCBF-26F1D2AA97B1}" type="parTrans" cxnId="{358F4A4B-468A-C04E-9783-BE258CAF4CF9}">
      <dgm:prSet/>
      <dgm:spPr/>
      <dgm:t>
        <a:bodyPr/>
        <a:lstStyle/>
        <a:p>
          <a:endParaRPr lang="en-US"/>
        </a:p>
      </dgm:t>
    </dgm:pt>
    <dgm:pt modelId="{BFD3988E-A1E5-FB44-95CB-0E91552FD66D}">
      <dgm:prSet phldrT="[Text]"/>
      <dgm:spPr/>
      <dgm:t>
        <a:bodyPr/>
        <a:lstStyle/>
        <a:p>
          <a:r>
            <a:rPr lang="en-US" dirty="0" smtClean="0"/>
            <a:t>Loading </a:t>
          </a:r>
          <a:r>
            <a:rPr lang="en-US" dirty="0" err="1" smtClean="0"/>
            <a:t>Index.js</a:t>
          </a:r>
          <a:r>
            <a:rPr lang="en-US" dirty="0" smtClean="0"/>
            <a:t> and from the routes folder and execute the </a:t>
          </a:r>
          <a:r>
            <a:rPr lang="en-US" dirty="0" err="1" smtClean="0"/>
            <a:t>javascript</a:t>
          </a:r>
          <a:r>
            <a:rPr lang="en-US" dirty="0" smtClean="0"/>
            <a:t> defined in that file.</a:t>
          </a:r>
          <a:endParaRPr lang="en-US" dirty="0"/>
        </a:p>
      </dgm:t>
    </dgm:pt>
    <dgm:pt modelId="{374725D4-E430-1A4A-9656-3EE89A954F34}" type="parTrans" cxnId="{795C06F0-2417-D449-87EA-F00D1B0F1680}">
      <dgm:prSet/>
      <dgm:spPr/>
      <dgm:t>
        <a:bodyPr/>
        <a:lstStyle/>
        <a:p>
          <a:endParaRPr lang="en-US"/>
        </a:p>
      </dgm:t>
    </dgm:pt>
    <dgm:pt modelId="{16F0409B-21BE-3C40-8A88-325D70BAC5B6}" type="sibTrans" cxnId="{795C06F0-2417-D449-87EA-F00D1B0F1680}">
      <dgm:prSet/>
      <dgm:spPr/>
      <dgm:t>
        <a:bodyPr/>
        <a:lstStyle/>
        <a:p>
          <a:endParaRPr lang="en-US"/>
        </a:p>
      </dgm:t>
    </dgm:pt>
    <dgm:pt modelId="{E7925B3B-0140-704E-AD19-C3726C976466}">
      <dgm:prSet phldrT="[Text]"/>
      <dgm:spPr/>
      <dgm:t>
        <a:bodyPr/>
        <a:lstStyle/>
        <a:p>
          <a:r>
            <a:rPr lang="en-US" dirty="0" smtClean="0"/>
            <a:t>Rendering the view from </a:t>
          </a:r>
          <a:r>
            <a:rPr lang="en-US" dirty="0" err="1" smtClean="0"/>
            <a:t>index.jade</a:t>
          </a:r>
          <a:endParaRPr lang="en-US" dirty="0"/>
        </a:p>
      </dgm:t>
    </dgm:pt>
    <dgm:pt modelId="{E42A36C1-6C97-BD41-9471-F6C782A3B08D}" type="parTrans" cxnId="{41AC372E-9074-F042-B286-3A44BC4441EB}">
      <dgm:prSet/>
      <dgm:spPr/>
      <dgm:t>
        <a:bodyPr/>
        <a:lstStyle/>
        <a:p>
          <a:endParaRPr lang="en-US"/>
        </a:p>
      </dgm:t>
    </dgm:pt>
    <dgm:pt modelId="{24260CF9-E09D-EC4F-8DBC-C28619B4E78E}" type="sibTrans" cxnId="{41AC372E-9074-F042-B286-3A44BC4441EB}">
      <dgm:prSet/>
      <dgm:spPr/>
      <dgm:t>
        <a:bodyPr/>
        <a:lstStyle/>
        <a:p>
          <a:endParaRPr lang="en-US"/>
        </a:p>
      </dgm:t>
    </dgm:pt>
    <dgm:pt modelId="{94B1E36B-3885-2441-8EF9-2421807220AE}" type="pres">
      <dgm:prSet presAssocID="{82EDF1AE-7159-6B4D-87C6-302184833846}" presName="outerComposite" presStyleCnt="0">
        <dgm:presLayoutVars>
          <dgm:chMax val="5"/>
          <dgm:dir/>
          <dgm:resizeHandles val="exact"/>
        </dgm:presLayoutVars>
      </dgm:prSet>
      <dgm:spPr/>
      <dgm:t>
        <a:bodyPr/>
        <a:lstStyle/>
        <a:p>
          <a:endParaRPr lang="en-US"/>
        </a:p>
      </dgm:t>
    </dgm:pt>
    <dgm:pt modelId="{3361DE14-C527-634B-94E6-32F1DD4AE3BD}" type="pres">
      <dgm:prSet presAssocID="{82EDF1AE-7159-6B4D-87C6-302184833846}" presName="dummyMaxCanvas" presStyleCnt="0">
        <dgm:presLayoutVars/>
      </dgm:prSet>
      <dgm:spPr/>
    </dgm:pt>
    <dgm:pt modelId="{5B2C648F-252F-6447-9CEB-1C0DCD6BF691}" type="pres">
      <dgm:prSet presAssocID="{82EDF1AE-7159-6B4D-87C6-302184833846}" presName="FourNodes_1" presStyleLbl="node1" presStyleIdx="0" presStyleCnt="4">
        <dgm:presLayoutVars>
          <dgm:bulletEnabled val="1"/>
        </dgm:presLayoutVars>
      </dgm:prSet>
      <dgm:spPr/>
      <dgm:t>
        <a:bodyPr/>
        <a:lstStyle/>
        <a:p>
          <a:endParaRPr lang="en-US"/>
        </a:p>
      </dgm:t>
    </dgm:pt>
    <dgm:pt modelId="{DFA4366D-2475-BE47-B8D9-09484DB24159}" type="pres">
      <dgm:prSet presAssocID="{82EDF1AE-7159-6B4D-87C6-302184833846}" presName="FourNodes_2" presStyleLbl="node1" presStyleIdx="1" presStyleCnt="4">
        <dgm:presLayoutVars>
          <dgm:bulletEnabled val="1"/>
        </dgm:presLayoutVars>
      </dgm:prSet>
      <dgm:spPr/>
      <dgm:t>
        <a:bodyPr/>
        <a:lstStyle/>
        <a:p>
          <a:endParaRPr lang="en-US"/>
        </a:p>
      </dgm:t>
    </dgm:pt>
    <dgm:pt modelId="{42F9A9B1-4755-D444-93C1-F5CF2E1617D5}" type="pres">
      <dgm:prSet presAssocID="{82EDF1AE-7159-6B4D-87C6-302184833846}" presName="FourNodes_3" presStyleLbl="node1" presStyleIdx="2" presStyleCnt="4">
        <dgm:presLayoutVars>
          <dgm:bulletEnabled val="1"/>
        </dgm:presLayoutVars>
      </dgm:prSet>
      <dgm:spPr/>
      <dgm:t>
        <a:bodyPr/>
        <a:lstStyle/>
        <a:p>
          <a:endParaRPr lang="en-US"/>
        </a:p>
      </dgm:t>
    </dgm:pt>
    <dgm:pt modelId="{DD6BB76D-12C4-1048-A93F-B9B3B62927F4}" type="pres">
      <dgm:prSet presAssocID="{82EDF1AE-7159-6B4D-87C6-302184833846}" presName="FourNodes_4" presStyleLbl="node1" presStyleIdx="3" presStyleCnt="4">
        <dgm:presLayoutVars>
          <dgm:bulletEnabled val="1"/>
        </dgm:presLayoutVars>
      </dgm:prSet>
      <dgm:spPr/>
      <dgm:t>
        <a:bodyPr/>
        <a:lstStyle/>
        <a:p>
          <a:endParaRPr lang="en-US"/>
        </a:p>
      </dgm:t>
    </dgm:pt>
    <dgm:pt modelId="{2F9D36FF-3D8D-3443-990B-74E76CD3F2C9}" type="pres">
      <dgm:prSet presAssocID="{82EDF1AE-7159-6B4D-87C6-302184833846}" presName="FourConn_1-2" presStyleLbl="fgAccFollowNode1" presStyleIdx="0" presStyleCnt="3">
        <dgm:presLayoutVars>
          <dgm:bulletEnabled val="1"/>
        </dgm:presLayoutVars>
      </dgm:prSet>
      <dgm:spPr/>
      <dgm:t>
        <a:bodyPr/>
        <a:lstStyle/>
        <a:p>
          <a:endParaRPr lang="en-US"/>
        </a:p>
      </dgm:t>
    </dgm:pt>
    <dgm:pt modelId="{81D8B6A4-8667-0649-B598-322BD0399075}" type="pres">
      <dgm:prSet presAssocID="{82EDF1AE-7159-6B4D-87C6-302184833846}" presName="FourConn_2-3" presStyleLbl="fgAccFollowNode1" presStyleIdx="1" presStyleCnt="3">
        <dgm:presLayoutVars>
          <dgm:bulletEnabled val="1"/>
        </dgm:presLayoutVars>
      </dgm:prSet>
      <dgm:spPr/>
      <dgm:t>
        <a:bodyPr/>
        <a:lstStyle/>
        <a:p>
          <a:endParaRPr lang="en-US"/>
        </a:p>
      </dgm:t>
    </dgm:pt>
    <dgm:pt modelId="{787BD6E6-B4F6-F049-995A-4A9DB562D234}" type="pres">
      <dgm:prSet presAssocID="{82EDF1AE-7159-6B4D-87C6-302184833846}" presName="FourConn_3-4" presStyleLbl="fgAccFollowNode1" presStyleIdx="2" presStyleCnt="3">
        <dgm:presLayoutVars>
          <dgm:bulletEnabled val="1"/>
        </dgm:presLayoutVars>
      </dgm:prSet>
      <dgm:spPr/>
      <dgm:t>
        <a:bodyPr/>
        <a:lstStyle/>
        <a:p>
          <a:endParaRPr lang="en-US"/>
        </a:p>
      </dgm:t>
    </dgm:pt>
    <dgm:pt modelId="{557C659E-8898-3D4A-82A0-94F94ED6F852}" type="pres">
      <dgm:prSet presAssocID="{82EDF1AE-7159-6B4D-87C6-302184833846}" presName="FourNodes_1_text" presStyleLbl="node1" presStyleIdx="3" presStyleCnt="4">
        <dgm:presLayoutVars>
          <dgm:bulletEnabled val="1"/>
        </dgm:presLayoutVars>
      </dgm:prSet>
      <dgm:spPr/>
      <dgm:t>
        <a:bodyPr/>
        <a:lstStyle/>
        <a:p>
          <a:endParaRPr lang="en-US"/>
        </a:p>
      </dgm:t>
    </dgm:pt>
    <dgm:pt modelId="{8C8436AA-8D0D-CC40-AAC4-60B48588B0CA}" type="pres">
      <dgm:prSet presAssocID="{82EDF1AE-7159-6B4D-87C6-302184833846}" presName="FourNodes_2_text" presStyleLbl="node1" presStyleIdx="3" presStyleCnt="4">
        <dgm:presLayoutVars>
          <dgm:bulletEnabled val="1"/>
        </dgm:presLayoutVars>
      </dgm:prSet>
      <dgm:spPr/>
      <dgm:t>
        <a:bodyPr/>
        <a:lstStyle/>
        <a:p>
          <a:endParaRPr lang="en-US"/>
        </a:p>
      </dgm:t>
    </dgm:pt>
    <dgm:pt modelId="{0FEF9EDA-BB64-D24A-917D-7B47E6BAB156}" type="pres">
      <dgm:prSet presAssocID="{82EDF1AE-7159-6B4D-87C6-302184833846}" presName="FourNodes_3_text" presStyleLbl="node1" presStyleIdx="3" presStyleCnt="4">
        <dgm:presLayoutVars>
          <dgm:bulletEnabled val="1"/>
        </dgm:presLayoutVars>
      </dgm:prSet>
      <dgm:spPr/>
      <dgm:t>
        <a:bodyPr/>
        <a:lstStyle/>
        <a:p>
          <a:endParaRPr lang="en-US"/>
        </a:p>
      </dgm:t>
    </dgm:pt>
    <dgm:pt modelId="{A8812694-2091-2646-ABEB-C4AFBD68349E}" type="pres">
      <dgm:prSet presAssocID="{82EDF1AE-7159-6B4D-87C6-302184833846}" presName="FourNodes_4_text" presStyleLbl="node1" presStyleIdx="3" presStyleCnt="4">
        <dgm:presLayoutVars>
          <dgm:bulletEnabled val="1"/>
        </dgm:presLayoutVars>
      </dgm:prSet>
      <dgm:spPr/>
      <dgm:t>
        <a:bodyPr/>
        <a:lstStyle/>
        <a:p>
          <a:endParaRPr lang="en-US"/>
        </a:p>
      </dgm:t>
    </dgm:pt>
  </dgm:ptLst>
  <dgm:cxnLst>
    <dgm:cxn modelId="{06C6AC52-E607-8F4D-BD08-4F9C4F43488D}" type="presOf" srcId="{7448AB11-1A80-4746-811E-CCC7F4E8D8DD}" destId="{DD6BB76D-12C4-1048-A93F-B9B3B62927F4}" srcOrd="0" destOrd="0" presId="urn:microsoft.com/office/officeart/2005/8/layout/vProcess5"/>
    <dgm:cxn modelId="{5D844E26-6BAA-6F45-B1B8-4966F91F6684}" type="presOf" srcId="{7448AB11-1A80-4746-811E-CCC7F4E8D8DD}" destId="{A8812694-2091-2646-ABEB-C4AFBD68349E}" srcOrd="1" destOrd="0" presId="urn:microsoft.com/office/officeart/2005/8/layout/vProcess5"/>
    <dgm:cxn modelId="{0D70B6A2-0D77-4640-9050-A513B7151206}" type="presOf" srcId="{82EDF1AE-7159-6B4D-87C6-302184833846}" destId="{94B1E36B-3885-2441-8EF9-2421807220AE}" srcOrd="0" destOrd="0" presId="urn:microsoft.com/office/officeart/2005/8/layout/vProcess5"/>
    <dgm:cxn modelId="{795C06F0-2417-D449-87EA-F00D1B0F1680}" srcId="{82EDF1AE-7159-6B4D-87C6-302184833846}" destId="{BFD3988E-A1E5-FB44-95CB-0E91552FD66D}" srcOrd="1" destOrd="0" parTransId="{374725D4-E430-1A4A-9656-3EE89A954F34}" sibTransId="{16F0409B-21BE-3C40-8A88-325D70BAC5B6}"/>
    <dgm:cxn modelId="{AB521EAA-E2D7-3B4F-B55C-22BE9F133D01}" type="presOf" srcId="{E7925B3B-0140-704E-AD19-C3726C976466}" destId="{42F9A9B1-4755-D444-93C1-F5CF2E1617D5}" srcOrd="0" destOrd="0" presId="urn:microsoft.com/office/officeart/2005/8/layout/vProcess5"/>
    <dgm:cxn modelId="{CD7F7EF0-E7CD-A442-9DB7-79E2FF6D7EA7}" type="presOf" srcId="{A461F28E-1F97-F743-8CB0-BF565FEAE50D}" destId="{5B2C648F-252F-6447-9CEB-1C0DCD6BF691}" srcOrd="0" destOrd="0" presId="urn:microsoft.com/office/officeart/2005/8/layout/vProcess5"/>
    <dgm:cxn modelId="{BFBA811B-F8E4-E049-9D52-1DFEC731369A}" type="presOf" srcId="{205067CF-5B81-E841-AEDF-0CA7D2298E20}" destId="{2F9D36FF-3D8D-3443-990B-74E76CD3F2C9}" srcOrd="0" destOrd="0" presId="urn:microsoft.com/office/officeart/2005/8/layout/vProcess5"/>
    <dgm:cxn modelId="{41AC372E-9074-F042-B286-3A44BC4441EB}" srcId="{82EDF1AE-7159-6B4D-87C6-302184833846}" destId="{E7925B3B-0140-704E-AD19-C3726C976466}" srcOrd="2" destOrd="0" parTransId="{E42A36C1-6C97-BD41-9471-F6C782A3B08D}" sibTransId="{24260CF9-E09D-EC4F-8DBC-C28619B4E78E}"/>
    <dgm:cxn modelId="{DA079F20-B017-D748-B8D5-5ACCDBA0AD33}" type="presOf" srcId="{BFD3988E-A1E5-FB44-95CB-0E91552FD66D}" destId="{8C8436AA-8D0D-CC40-AAC4-60B48588B0CA}" srcOrd="1" destOrd="0" presId="urn:microsoft.com/office/officeart/2005/8/layout/vProcess5"/>
    <dgm:cxn modelId="{8130C538-32BD-5D47-8482-B562900930E9}" srcId="{82EDF1AE-7159-6B4D-87C6-302184833846}" destId="{7448AB11-1A80-4746-811E-CCC7F4E8D8DD}" srcOrd="3" destOrd="0" parTransId="{5BFA2C17-B39A-E143-8CA0-84734CF1AB22}" sibTransId="{01700F51-5636-B348-8A29-B4313A5B2602}"/>
    <dgm:cxn modelId="{6E4D3088-435D-D640-8D70-0C930C340BCB}" type="presOf" srcId="{A461F28E-1F97-F743-8CB0-BF565FEAE50D}" destId="{557C659E-8898-3D4A-82A0-94F94ED6F852}" srcOrd="1" destOrd="0" presId="urn:microsoft.com/office/officeart/2005/8/layout/vProcess5"/>
    <dgm:cxn modelId="{DC7471D8-5206-8747-A533-F0793EC86826}" type="presOf" srcId="{BFD3988E-A1E5-FB44-95CB-0E91552FD66D}" destId="{DFA4366D-2475-BE47-B8D9-09484DB24159}" srcOrd="0" destOrd="0" presId="urn:microsoft.com/office/officeart/2005/8/layout/vProcess5"/>
    <dgm:cxn modelId="{ED66E85B-9930-1746-8A71-963A809B26D5}" type="presOf" srcId="{24260CF9-E09D-EC4F-8DBC-C28619B4E78E}" destId="{787BD6E6-B4F6-F049-995A-4A9DB562D234}" srcOrd="0" destOrd="0" presId="urn:microsoft.com/office/officeart/2005/8/layout/vProcess5"/>
    <dgm:cxn modelId="{358F4A4B-468A-C04E-9783-BE258CAF4CF9}" srcId="{82EDF1AE-7159-6B4D-87C6-302184833846}" destId="{A461F28E-1F97-F743-8CB0-BF565FEAE50D}" srcOrd="0" destOrd="0" parTransId="{01DCF344-98A4-D244-BCBF-26F1D2AA97B1}" sibTransId="{205067CF-5B81-E841-AEDF-0CA7D2298E20}"/>
    <dgm:cxn modelId="{B40D4BC4-905C-5B4B-8BA1-AB130135A09D}" type="presOf" srcId="{E7925B3B-0140-704E-AD19-C3726C976466}" destId="{0FEF9EDA-BB64-D24A-917D-7B47E6BAB156}" srcOrd="1" destOrd="0" presId="urn:microsoft.com/office/officeart/2005/8/layout/vProcess5"/>
    <dgm:cxn modelId="{703F3463-1E39-FC47-8E16-5C981DC740A0}" type="presOf" srcId="{16F0409B-21BE-3C40-8A88-325D70BAC5B6}" destId="{81D8B6A4-8667-0649-B598-322BD0399075}" srcOrd="0" destOrd="0" presId="urn:microsoft.com/office/officeart/2005/8/layout/vProcess5"/>
    <dgm:cxn modelId="{2DB01AAF-EF41-6044-B9F5-9F66D89A3D47}" type="presParOf" srcId="{94B1E36B-3885-2441-8EF9-2421807220AE}" destId="{3361DE14-C527-634B-94E6-32F1DD4AE3BD}" srcOrd="0" destOrd="0" presId="urn:microsoft.com/office/officeart/2005/8/layout/vProcess5"/>
    <dgm:cxn modelId="{546E5F16-754E-0F45-8BEB-4B9A1A859139}" type="presParOf" srcId="{94B1E36B-3885-2441-8EF9-2421807220AE}" destId="{5B2C648F-252F-6447-9CEB-1C0DCD6BF691}" srcOrd="1" destOrd="0" presId="urn:microsoft.com/office/officeart/2005/8/layout/vProcess5"/>
    <dgm:cxn modelId="{AD146F9D-F351-2E41-8552-52F5C50986D5}" type="presParOf" srcId="{94B1E36B-3885-2441-8EF9-2421807220AE}" destId="{DFA4366D-2475-BE47-B8D9-09484DB24159}" srcOrd="2" destOrd="0" presId="urn:microsoft.com/office/officeart/2005/8/layout/vProcess5"/>
    <dgm:cxn modelId="{A3CA48B1-20DB-344E-853C-A1F7717306C2}" type="presParOf" srcId="{94B1E36B-3885-2441-8EF9-2421807220AE}" destId="{42F9A9B1-4755-D444-93C1-F5CF2E1617D5}" srcOrd="3" destOrd="0" presId="urn:microsoft.com/office/officeart/2005/8/layout/vProcess5"/>
    <dgm:cxn modelId="{860B9B87-D904-A740-8A46-58E635E7478A}" type="presParOf" srcId="{94B1E36B-3885-2441-8EF9-2421807220AE}" destId="{DD6BB76D-12C4-1048-A93F-B9B3B62927F4}" srcOrd="4" destOrd="0" presId="urn:microsoft.com/office/officeart/2005/8/layout/vProcess5"/>
    <dgm:cxn modelId="{D6B4EEE5-142A-8D4B-9E81-C14738F2407D}" type="presParOf" srcId="{94B1E36B-3885-2441-8EF9-2421807220AE}" destId="{2F9D36FF-3D8D-3443-990B-74E76CD3F2C9}" srcOrd="5" destOrd="0" presId="urn:microsoft.com/office/officeart/2005/8/layout/vProcess5"/>
    <dgm:cxn modelId="{F0AEEE51-59C4-1B44-940B-0B3D50D2584D}" type="presParOf" srcId="{94B1E36B-3885-2441-8EF9-2421807220AE}" destId="{81D8B6A4-8667-0649-B598-322BD0399075}" srcOrd="6" destOrd="0" presId="urn:microsoft.com/office/officeart/2005/8/layout/vProcess5"/>
    <dgm:cxn modelId="{C14F1FCD-7277-7A41-A372-3C8C45E14A43}" type="presParOf" srcId="{94B1E36B-3885-2441-8EF9-2421807220AE}" destId="{787BD6E6-B4F6-F049-995A-4A9DB562D234}" srcOrd="7" destOrd="0" presId="urn:microsoft.com/office/officeart/2005/8/layout/vProcess5"/>
    <dgm:cxn modelId="{4726E095-51CD-1A4A-974A-467B2713DB3C}" type="presParOf" srcId="{94B1E36B-3885-2441-8EF9-2421807220AE}" destId="{557C659E-8898-3D4A-82A0-94F94ED6F852}" srcOrd="8" destOrd="0" presId="urn:microsoft.com/office/officeart/2005/8/layout/vProcess5"/>
    <dgm:cxn modelId="{0DE83030-C44E-CD42-8FED-AE606F388CF8}" type="presParOf" srcId="{94B1E36B-3885-2441-8EF9-2421807220AE}" destId="{8C8436AA-8D0D-CC40-AAC4-60B48588B0CA}" srcOrd="9" destOrd="0" presId="urn:microsoft.com/office/officeart/2005/8/layout/vProcess5"/>
    <dgm:cxn modelId="{7152835B-C1D9-A541-90A3-7879528065F4}" type="presParOf" srcId="{94B1E36B-3885-2441-8EF9-2421807220AE}" destId="{0FEF9EDA-BB64-D24A-917D-7B47E6BAB156}" srcOrd="10" destOrd="0" presId="urn:microsoft.com/office/officeart/2005/8/layout/vProcess5"/>
    <dgm:cxn modelId="{ABEB7992-A12D-144F-A515-F955DBF8FE12}" type="presParOf" srcId="{94B1E36B-3885-2441-8EF9-2421807220AE}" destId="{A8812694-2091-2646-ABEB-C4AFBD68349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F42D9-127E-F34E-A913-F99FF04B6350}">
      <dsp:nvSpPr>
        <dsp:cNvPr id="0" name=""/>
        <dsp:cNvSpPr/>
      </dsp:nvSpPr>
      <dsp:spPr>
        <a:xfrm rot="16200000">
          <a:off x="790993" y="-790993"/>
          <a:ext cx="2204660" cy="3786646"/>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Lightweight</a:t>
          </a:r>
          <a:endParaRPr lang="en-US" sz="3000" kern="1200" dirty="0"/>
        </a:p>
      </dsp:txBody>
      <dsp:txXfrm rot="5400000">
        <a:off x="0" y="0"/>
        <a:ext cx="3786646" cy="1653495"/>
      </dsp:txXfrm>
    </dsp:sp>
    <dsp:sp modelId="{739F5C10-D154-9047-9732-17D8B74559C4}">
      <dsp:nvSpPr>
        <dsp:cNvPr id="0" name=""/>
        <dsp:cNvSpPr/>
      </dsp:nvSpPr>
      <dsp:spPr>
        <a:xfrm>
          <a:off x="3786646" y="0"/>
          <a:ext cx="3786646" cy="2204660"/>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40% </a:t>
          </a:r>
          <a:r>
            <a:rPr lang="en-US" sz="3000" kern="1200" dirty="0" err="1" smtClean="0"/>
            <a:t>Js</a:t>
          </a:r>
          <a:r>
            <a:rPr lang="en-US" sz="3000" kern="1200" dirty="0" smtClean="0"/>
            <a:t> &amp; 60% C++ Code</a:t>
          </a:r>
          <a:endParaRPr lang="en-US" sz="3000" kern="1200" dirty="0"/>
        </a:p>
      </dsp:txBody>
      <dsp:txXfrm>
        <a:off x="3786646" y="0"/>
        <a:ext cx="3786646" cy="1653495"/>
      </dsp:txXfrm>
    </dsp:sp>
    <dsp:sp modelId="{75ED96B6-8E3A-9841-9C1B-C3A7CA61EAD5}">
      <dsp:nvSpPr>
        <dsp:cNvPr id="0" name=""/>
        <dsp:cNvSpPr/>
      </dsp:nvSpPr>
      <dsp:spPr>
        <a:xfrm rot="10800000">
          <a:off x="0" y="2204660"/>
          <a:ext cx="3786646" cy="2204660"/>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Beta Phase : Latest stable version – 0.10.33</a:t>
          </a:r>
          <a:endParaRPr lang="en-US" sz="3000" kern="1200" dirty="0"/>
        </a:p>
      </dsp:txBody>
      <dsp:txXfrm rot="10800000">
        <a:off x="0" y="2755824"/>
        <a:ext cx="3786646" cy="1653495"/>
      </dsp:txXfrm>
    </dsp:sp>
    <dsp:sp modelId="{9848A472-8E10-8C49-B90D-9937E37BDA62}">
      <dsp:nvSpPr>
        <dsp:cNvPr id="0" name=""/>
        <dsp:cNvSpPr/>
      </dsp:nvSpPr>
      <dsp:spPr>
        <a:xfrm rot="5400000">
          <a:off x="4577639" y="1413666"/>
          <a:ext cx="2204660" cy="3786646"/>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err="1" smtClean="0"/>
            <a:t>OpenSource</a:t>
          </a:r>
          <a:endParaRPr lang="en-US" sz="3000" kern="1200" dirty="0"/>
        </a:p>
      </dsp:txBody>
      <dsp:txXfrm rot="-5400000">
        <a:off x="3786647" y="2755824"/>
        <a:ext cx="3786646" cy="1653495"/>
      </dsp:txXfrm>
    </dsp:sp>
    <dsp:sp modelId="{25DE9C6D-04AF-E941-98E0-B877E18CAF96}">
      <dsp:nvSpPr>
        <dsp:cNvPr id="0" name=""/>
        <dsp:cNvSpPr/>
      </dsp:nvSpPr>
      <dsp:spPr>
        <a:xfrm>
          <a:off x="2650652" y="1653495"/>
          <a:ext cx="2271987" cy="1102330"/>
        </a:xfrm>
        <a:prstGeom prst="roundRect">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err="1" smtClean="0"/>
            <a:t>Node.js</a:t>
          </a:r>
          <a:endParaRPr lang="en-US" sz="3000" kern="1200" dirty="0"/>
        </a:p>
      </dsp:txBody>
      <dsp:txXfrm>
        <a:off x="2704463" y="1707306"/>
        <a:ext cx="2164365" cy="9947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AEAA2-4CFB-7B4F-9028-71FD55A31637}">
      <dsp:nvSpPr>
        <dsp:cNvPr id="0" name=""/>
        <dsp:cNvSpPr/>
      </dsp:nvSpPr>
      <dsp:spPr>
        <a:xfrm>
          <a:off x="3250196" y="0"/>
          <a:ext cx="2310657" cy="2311008"/>
        </a:xfrm>
        <a:prstGeom prst="circularArrow">
          <a:avLst>
            <a:gd name="adj1" fmla="val 10980"/>
            <a:gd name="adj2" fmla="val 1142322"/>
            <a:gd name="adj3" fmla="val 4500000"/>
            <a:gd name="adj4" fmla="val 10800000"/>
            <a:gd name="adj5" fmla="val 125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3F92499-3519-A344-B537-415EC3EDA36B}">
      <dsp:nvSpPr>
        <dsp:cNvPr id="0" name=""/>
        <dsp:cNvSpPr/>
      </dsp:nvSpPr>
      <dsp:spPr>
        <a:xfrm>
          <a:off x="3760928" y="834344"/>
          <a:ext cx="1283987" cy="64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b="0" i="0" kern="1200" smtClean="0"/>
            <a:t>V8 Engine</a:t>
          </a:r>
          <a:endParaRPr lang="en-US" sz="1800" kern="1200"/>
        </a:p>
      </dsp:txBody>
      <dsp:txXfrm>
        <a:off x="3760928" y="834344"/>
        <a:ext cx="1283987" cy="641840"/>
      </dsp:txXfrm>
    </dsp:sp>
    <dsp:sp modelId="{B447A088-4F40-E04F-BD8E-8922A181BFE9}">
      <dsp:nvSpPr>
        <dsp:cNvPr id="0" name=""/>
        <dsp:cNvSpPr/>
      </dsp:nvSpPr>
      <dsp:spPr>
        <a:xfrm>
          <a:off x="2608419" y="1327845"/>
          <a:ext cx="2310657" cy="2311008"/>
        </a:xfrm>
        <a:prstGeom prst="leftCircularArrow">
          <a:avLst>
            <a:gd name="adj1" fmla="val 10980"/>
            <a:gd name="adj2" fmla="val 1142322"/>
            <a:gd name="adj3" fmla="val 6300000"/>
            <a:gd name="adj4" fmla="val 18900000"/>
            <a:gd name="adj5" fmla="val 125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23B7223-7D3B-0642-8F47-A87131C1C960}">
      <dsp:nvSpPr>
        <dsp:cNvPr id="0" name=""/>
        <dsp:cNvSpPr/>
      </dsp:nvSpPr>
      <dsp:spPr>
        <a:xfrm>
          <a:off x="3121754" y="2169871"/>
          <a:ext cx="1283987" cy="64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b="0" i="0" kern="1200" smtClean="0"/>
            <a:t>Non Blocking I/O</a:t>
          </a:r>
          <a:endParaRPr lang="en-US" sz="1800" kern="1200"/>
        </a:p>
      </dsp:txBody>
      <dsp:txXfrm>
        <a:off x="3121754" y="2169871"/>
        <a:ext cx="1283987" cy="641840"/>
      </dsp:txXfrm>
    </dsp:sp>
    <dsp:sp modelId="{E24BC19F-E6DD-A148-9846-46A87580BE62}">
      <dsp:nvSpPr>
        <dsp:cNvPr id="0" name=""/>
        <dsp:cNvSpPr/>
      </dsp:nvSpPr>
      <dsp:spPr>
        <a:xfrm>
          <a:off x="3414654" y="2814591"/>
          <a:ext cx="1985212" cy="1986008"/>
        </a:xfrm>
        <a:prstGeom prst="blockArc">
          <a:avLst>
            <a:gd name="adj1" fmla="val 13500000"/>
            <a:gd name="adj2" fmla="val 10800000"/>
            <a:gd name="adj3" fmla="val 127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F9D6C83-D13B-7F4E-9058-EBAFCC909093}">
      <dsp:nvSpPr>
        <dsp:cNvPr id="0" name=""/>
        <dsp:cNvSpPr/>
      </dsp:nvSpPr>
      <dsp:spPr>
        <a:xfrm>
          <a:off x="3763965" y="3507318"/>
          <a:ext cx="1283987" cy="64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b="0" i="0" kern="1200" smtClean="0"/>
            <a:t>Event Looping</a:t>
          </a:r>
          <a:endParaRPr lang="en-US" sz="1800" kern="1200"/>
        </a:p>
      </dsp:txBody>
      <dsp:txXfrm>
        <a:off x="3763965" y="3507318"/>
        <a:ext cx="1283987" cy="6418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DCA82-9166-0341-9ED1-89375ACB182A}">
      <dsp:nvSpPr>
        <dsp:cNvPr id="0" name=""/>
        <dsp:cNvSpPr/>
      </dsp:nvSpPr>
      <dsp:spPr>
        <a:xfrm>
          <a:off x="1190" y="158124"/>
          <a:ext cx="2539007" cy="15234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Java Script Code</a:t>
          </a:r>
          <a:endParaRPr lang="en-US" sz="3000" kern="1200" dirty="0"/>
        </a:p>
      </dsp:txBody>
      <dsp:txXfrm>
        <a:off x="45809" y="202743"/>
        <a:ext cx="2449769" cy="1434166"/>
      </dsp:txXfrm>
    </dsp:sp>
    <dsp:sp modelId="{F7BE085C-0672-E14E-BDAA-701D5D5FF398}">
      <dsp:nvSpPr>
        <dsp:cNvPr id="0" name=""/>
        <dsp:cNvSpPr/>
      </dsp:nvSpPr>
      <dsp:spPr>
        <a:xfrm>
          <a:off x="2794099" y="604989"/>
          <a:ext cx="538269" cy="62967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2794099" y="730924"/>
        <a:ext cx="376788" cy="377803"/>
      </dsp:txXfrm>
    </dsp:sp>
    <dsp:sp modelId="{C9336D28-0FD5-944A-B0DA-498F0B1828F3}">
      <dsp:nvSpPr>
        <dsp:cNvPr id="0" name=""/>
        <dsp:cNvSpPr/>
      </dsp:nvSpPr>
      <dsp:spPr>
        <a:xfrm>
          <a:off x="3555801" y="158124"/>
          <a:ext cx="2539007" cy="15234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Native Machine Code</a:t>
          </a:r>
          <a:endParaRPr lang="en-US" sz="3000" kern="1200" dirty="0"/>
        </a:p>
      </dsp:txBody>
      <dsp:txXfrm>
        <a:off x="3600420" y="202743"/>
        <a:ext cx="2449769" cy="14341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16B17-DB4C-B24D-B3ED-CAA4E2382DD3}">
      <dsp:nvSpPr>
        <dsp:cNvPr id="0" name=""/>
        <dsp:cNvSpPr/>
      </dsp:nvSpPr>
      <dsp:spPr>
        <a:xfrm>
          <a:off x="3445555" y="1933128"/>
          <a:ext cx="1857878" cy="884181"/>
        </a:xfrm>
        <a:custGeom>
          <a:avLst/>
          <a:gdLst/>
          <a:ahLst/>
          <a:cxnLst/>
          <a:rect l="0" t="0" r="0" b="0"/>
          <a:pathLst>
            <a:path>
              <a:moveTo>
                <a:pt x="0" y="0"/>
              </a:moveTo>
              <a:lnTo>
                <a:pt x="0" y="602543"/>
              </a:lnTo>
              <a:lnTo>
                <a:pt x="1857878" y="602543"/>
              </a:lnTo>
              <a:lnTo>
                <a:pt x="1857878" y="8841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FEBB61-FC83-3246-A7CB-A04466BBF8D1}">
      <dsp:nvSpPr>
        <dsp:cNvPr id="0" name=""/>
        <dsp:cNvSpPr/>
      </dsp:nvSpPr>
      <dsp:spPr>
        <a:xfrm>
          <a:off x="1587677" y="1933128"/>
          <a:ext cx="1857878" cy="884181"/>
        </a:xfrm>
        <a:custGeom>
          <a:avLst/>
          <a:gdLst/>
          <a:ahLst/>
          <a:cxnLst/>
          <a:rect l="0" t="0" r="0" b="0"/>
          <a:pathLst>
            <a:path>
              <a:moveTo>
                <a:pt x="1857878" y="0"/>
              </a:moveTo>
              <a:lnTo>
                <a:pt x="1857878" y="602543"/>
              </a:lnTo>
              <a:lnTo>
                <a:pt x="0" y="602543"/>
              </a:lnTo>
              <a:lnTo>
                <a:pt x="0" y="8841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0CEAC38-A3ED-904E-820B-81784D13DE48}">
      <dsp:nvSpPr>
        <dsp:cNvPr id="0" name=""/>
        <dsp:cNvSpPr/>
      </dsp:nvSpPr>
      <dsp:spPr>
        <a:xfrm>
          <a:off x="1925473" y="2623"/>
          <a:ext cx="3040165" cy="19305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9DE30D8-772E-2E43-BE2F-C50C373358F6}">
      <dsp:nvSpPr>
        <dsp:cNvPr id="0" name=""/>
        <dsp:cNvSpPr/>
      </dsp:nvSpPr>
      <dsp:spPr>
        <a:xfrm>
          <a:off x="2263269" y="323529"/>
          <a:ext cx="3040165" cy="193050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V8</a:t>
          </a:r>
          <a:endParaRPr lang="en-US" sz="2200" kern="1200" dirty="0"/>
        </a:p>
      </dsp:txBody>
      <dsp:txXfrm>
        <a:off x="2319812" y="380072"/>
        <a:ext cx="2927079" cy="1817418"/>
      </dsp:txXfrm>
    </dsp:sp>
    <dsp:sp modelId="{C9397E17-5BE0-ED46-8972-7F049EB96DA3}">
      <dsp:nvSpPr>
        <dsp:cNvPr id="0" name=""/>
        <dsp:cNvSpPr/>
      </dsp:nvSpPr>
      <dsp:spPr>
        <a:xfrm>
          <a:off x="67594" y="2817309"/>
          <a:ext cx="3040165" cy="19305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ECD2C21-A512-A441-AC75-403E51B41B29}">
      <dsp:nvSpPr>
        <dsp:cNvPr id="0" name=""/>
        <dsp:cNvSpPr/>
      </dsp:nvSpPr>
      <dsp:spPr>
        <a:xfrm>
          <a:off x="405390" y="3138215"/>
          <a:ext cx="3040165" cy="193050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Full Compiler</a:t>
          </a:r>
          <a:endParaRPr lang="en-US" sz="2200" kern="1200" dirty="0"/>
        </a:p>
      </dsp:txBody>
      <dsp:txXfrm>
        <a:off x="461933" y="3194758"/>
        <a:ext cx="2927079" cy="1817418"/>
      </dsp:txXfrm>
    </dsp:sp>
    <dsp:sp modelId="{C66D2F53-3030-884E-86EE-2030C330093F}">
      <dsp:nvSpPr>
        <dsp:cNvPr id="0" name=""/>
        <dsp:cNvSpPr/>
      </dsp:nvSpPr>
      <dsp:spPr>
        <a:xfrm>
          <a:off x="3783352" y="2817309"/>
          <a:ext cx="3040165" cy="19305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2B15293-0CB4-264D-9078-FBBC786C979E}">
      <dsp:nvSpPr>
        <dsp:cNvPr id="0" name=""/>
        <dsp:cNvSpPr/>
      </dsp:nvSpPr>
      <dsp:spPr>
        <a:xfrm>
          <a:off x="4121148" y="3138215"/>
          <a:ext cx="3040165" cy="193050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Helper Compiler(Crankshaft)</a:t>
          </a:r>
          <a:endParaRPr lang="en-US" sz="2200" kern="1200" dirty="0"/>
        </a:p>
      </dsp:txBody>
      <dsp:txXfrm>
        <a:off x="4177691" y="3194758"/>
        <a:ext cx="2927079" cy="18174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06543-040D-3241-9506-7156D4AF112E}">
      <dsp:nvSpPr>
        <dsp:cNvPr id="0" name=""/>
        <dsp:cNvSpPr/>
      </dsp:nvSpPr>
      <dsp:spPr>
        <a:xfrm>
          <a:off x="1884" y="1756833"/>
          <a:ext cx="2051314" cy="118827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Event Driven Programming</a:t>
          </a:r>
          <a:endParaRPr lang="en-US" sz="1800" kern="1200" dirty="0"/>
        </a:p>
      </dsp:txBody>
      <dsp:txXfrm>
        <a:off x="302292" y="1930851"/>
        <a:ext cx="1450498" cy="840236"/>
      </dsp:txXfrm>
    </dsp:sp>
    <dsp:sp modelId="{BA284E11-2646-1E44-B8FA-D20BBB4616B8}">
      <dsp:nvSpPr>
        <dsp:cNvPr id="0" name=""/>
        <dsp:cNvSpPr/>
      </dsp:nvSpPr>
      <dsp:spPr>
        <a:xfrm>
          <a:off x="2162719" y="1959824"/>
          <a:ext cx="782290" cy="782290"/>
        </a:xfrm>
        <a:prstGeom prst="mathPlus">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266412" y="2258972"/>
        <a:ext cx="574904" cy="183994"/>
      </dsp:txXfrm>
    </dsp:sp>
    <dsp:sp modelId="{FAB91143-1F54-D94F-84AF-618E2FD54370}">
      <dsp:nvSpPr>
        <dsp:cNvPr id="0" name=""/>
        <dsp:cNvSpPr/>
      </dsp:nvSpPr>
      <dsp:spPr>
        <a:xfrm>
          <a:off x="3054530" y="1901935"/>
          <a:ext cx="1720580" cy="89806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Event Looping</a:t>
          </a:r>
          <a:endParaRPr lang="en-US" sz="1800" kern="1200" dirty="0"/>
        </a:p>
      </dsp:txBody>
      <dsp:txXfrm>
        <a:off x="3306503" y="2033454"/>
        <a:ext cx="1216634" cy="635031"/>
      </dsp:txXfrm>
    </dsp:sp>
    <dsp:sp modelId="{996593C5-A68D-9F4D-A11C-FC43CC37F4A1}">
      <dsp:nvSpPr>
        <dsp:cNvPr id="0" name=""/>
        <dsp:cNvSpPr/>
      </dsp:nvSpPr>
      <dsp:spPr>
        <a:xfrm>
          <a:off x="4884632" y="1959824"/>
          <a:ext cx="782290" cy="782290"/>
        </a:xfrm>
        <a:prstGeom prst="mathEqual">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4988325" y="2120976"/>
        <a:ext cx="574904" cy="459986"/>
      </dsp:txXfrm>
    </dsp:sp>
    <dsp:sp modelId="{BD18AA43-13C3-2C43-813C-2B7F3934589A}">
      <dsp:nvSpPr>
        <dsp:cNvPr id="0" name=""/>
        <dsp:cNvSpPr/>
      </dsp:nvSpPr>
      <dsp:spPr>
        <a:xfrm>
          <a:off x="5776443" y="1676581"/>
          <a:ext cx="2656159" cy="1348776"/>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dirty="0"/>
        </a:p>
      </dsp:txBody>
      <dsp:txXfrm>
        <a:off x="6165428" y="1874105"/>
        <a:ext cx="1878189" cy="9537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D2DFB-7B9F-2340-B257-D71E996BAAA9}">
      <dsp:nvSpPr>
        <dsp:cNvPr id="0" name=""/>
        <dsp:cNvSpPr/>
      </dsp:nvSpPr>
      <dsp:spPr>
        <a:xfrm>
          <a:off x="624128" y="0"/>
          <a:ext cx="7073460" cy="4382421"/>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5A00D82-A05F-5843-9020-31F3CAF91B79}">
      <dsp:nvSpPr>
        <dsp:cNvPr id="0" name=""/>
        <dsp:cNvSpPr/>
      </dsp:nvSpPr>
      <dsp:spPr>
        <a:xfrm>
          <a:off x="623145" y="1378525"/>
          <a:ext cx="1994234" cy="162536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0" i="0" kern="1200" dirty="0" smtClean="0"/>
            <a:t>Configure App</a:t>
          </a:r>
          <a:endParaRPr lang="en-US" sz="2700" kern="1200" dirty="0"/>
        </a:p>
      </dsp:txBody>
      <dsp:txXfrm>
        <a:off x="702489" y="1457869"/>
        <a:ext cx="1835546" cy="1466681"/>
      </dsp:txXfrm>
    </dsp:sp>
    <dsp:sp modelId="{199C12AE-5A22-7B40-A728-4BA50175126A}">
      <dsp:nvSpPr>
        <dsp:cNvPr id="0" name=""/>
        <dsp:cNvSpPr/>
      </dsp:nvSpPr>
      <dsp:spPr>
        <a:xfrm>
          <a:off x="2784057" y="1314726"/>
          <a:ext cx="2161303" cy="175296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0" i="0" kern="1200" dirty="0" smtClean="0"/>
            <a:t>Use middleware</a:t>
          </a:r>
          <a:endParaRPr lang="en-US" sz="2700" kern="1200" dirty="0"/>
        </a:p>
      </dsp:txBody>
      <dsp:txXfrm>
        <a:off x="2869630" y="1400299"/>
        <a:ext cx="1990157" cy="1581822"/>
      </dsp:txXfrm>
    </dsp:sp>
    <dsp:sp modelId="{7D291F8A-6AC9-9241-9C20-4385C73D5AD2}">
      <dsp:nvSpPr>
        <dsp:cNvPr id="0" name=""/>
        <dsp:cNvSpPr/>
      </dsp:nvSpPr>
      <dsp:spPr>
        <a:xfrm>
          <a:off x="5148183" y="1358839"/>
          <a:ext cx="1894884" cy="1664741"/>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0" i="0" kern="1200" dirty="0" smtClean="0"/>
            <a:t>Define routes</a:t>
          </a:r>
          <a:endParaRPr lang="en-US" sz="2700" kern="1200" dirty="0"/>
        </a:p>
      </dsp:txBody>
      <dsp:txXfrm>
        <a:off x="5229449" y="1440105"/>
        <a:ext cx="1732352" cy="15022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C648F-252F-6447-9CEB-1C0DCD6BF691}">
      <dsp:nvSpPr>
        <dsp:cNvPr id="0" name=""/>
        <dsp:cNvSpPr/>
      </dsp:nvSpPr>
      <dsp:spPr>
        <a:xfrm>
          <a:off x="0" y="0"/>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smtClean="0"/>
            <a:t>Load the configuration from </a:t>
          </a:r>
          <a:r>
            <a:rPr lang="en-US" sz="2100" kern="1200" dirty="0" err="1" smtClean="0"/>
            <a:t>app.js</a:t>
          </a:r>
          <a:r>
            <a:rPr lang="en-US" sz="2100" kern="1200" dirty="0" smtClean="0"/>
            <a:t> and the routing table </a:t>
          </a:r>
          <a:br>
            <a:rPr lang="en-US" sz="2100" kern="1200" dirty="0" smtClean="0"/>
          </a:br>
          <a:r>
            <a:rPr lang="en-US" sz="2100" kern="1200" dirty="0" err="1" smtClean="0"/>
            <a:t>app.get</a:t>
          </a:r>
          <a:r>
            <a:rPr lang="en-US" sz="2100" kern="1200" dirty="0" smtClean="0"/>
            <a:t>(‘/’,</a:t>
          </a:r>
          <a:r>
            <a:rPr lang="en-US" sz="2100" kern="1200" dirty="0" err="1" smtClean="0"/>
            <a:t>routes.index</a:t>
          </a:r>
          <a:r>
            <a:rPr lang="en-US" sz="2100" kern="1200" dirty="0" smtClean="0"/>
            <a:t>);</a:t>
          </a:r>
          <a:endParaRPr lang="en-US" sz="2100" kern="1200" dirty="0"/>
        </a:p>
      </dsp:txBody>
      <dsp:txXfrm>
        <a:off x="30933" y="30933"/>
        <a:ext cx="5306527" cy="994266"/>
      </dsp:txXfrm>
    </dsp:sp>
    <dsp:sp modelId="{DFA4366D-2475-BE47-B8D9-09484DB24159}">
      <dsp:nvSpPr>
        <dsp:cNvPr id="0" name=""/>
        <dsp:cNvSpPr/>
      </dsp:nvSpPr>
      <dsp:spPr>
        <a:xfrm>
          <a:off x="547341" y="1248156"/>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smtClean="0"/>
            <a:t>Loading </a:t>
          </a:r>
          <a:r>
            <a:rPr lang="en-US" sz="2100" kern="1200" dirty="0" err="1" smtClean="0"/>
            <a:t>Index.js</a:t>
          </a:r>
          <a:r>
            <a:rPr lang="en-US" sz="2100" kern="1200" dirty="0" smtClean="0"/>
            <a:t> and from the routes folder and execute the </a:t>
          </a:r>
          <a:r>
            <a:rPr lang="en-US" sz="2100" kern="1200" dirty="0" err="1" smtClean="0"/>
            <a:t>javascript</a:t>
          </a:r>
          <a:r>
            <a:rPr lang="en-US" sz="2100" kern="1200" dirty="0" smtClean="0"/>
            <a:t> defined in that file.</a:t>
          </a:r>
          <a:endParaRPr lang="en-US" sz="2100" kern="1200" dirty="0"/>
        </a:p>
      </dsp:txBody>
      <dsp:txXfrm>
        <a:off x="578274" y="1279089"/>
        <a:ext cx="5239726" cy="994266"/>
      </dsp:txXfrm>
    </dsp:sp>
    <dsp:sp modelId="{42F9A9B1-4755-D444-93C1-F5CF2E1617D5}">
      <dsp:nvSpPr>
        <dsp:cNvPr id="0" name=""/>
        <dsp:cNvSpPr/>
      </dsp:nvSpPr>
      <dsp:spPr>
        <a:xfrm>
          <a:off x="1086513" y="2496312"/>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smtClean="0"/>
            <a:t>Rendering the view from </a:t>
          </a:r>
          <a:r>
            <a:rPr lang="en-US" sz="2100" kern="1200" dirty="0" err="1" smtClean="0"/>
            <a:t>index.jade</a:t>
          </a:r>
          <a:endParaRPr lang="en-US" sz="2100" kern="1200" dirty="0"/>
        </a:p>
      </dsp:txBody>
      <dsp:txXfrm>
        <a:off x="1117446" y="2527245"/>
        <a:ext cx="5247895" cy="994265"/>
      </dsp:txXfrm>
    </dsp:sp>
    <dsp:sp modelId="{DD6BB76D-12C4-1048-A93F-B9B3B62927F4}">
      <dsp:nvSpPr>
        <dsp:cNvPr id="0" name=""/>
        <dsp:cNvSpPr/>
      </dsp:nvSpPr>
      <dsp:spPr>
        <a:xfrm>
          <a:off x="1633854" y="3744468"/>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smtClean="0"/>
            <a:t>Check the rendered view in the browser by hitting the server.</a:t>
          </a:r>
          <a:endParaRPr lang="en-US" sz="2100" kern="1200" dirty="0"/>
        </a:p>
      </dsp:txBody>
      <dsp:txXfrm>
        <a:off x="1664787" y="3775401"/>
        <a:ext cx="5239726" cy="994266"/>
      </dsp:txXfrm>
    </dsp:sp>
    <dsp:sp modelId="{2F9D36FF-3D8D-3443-990B-74E76CD3F2C9}">
      <dsp:nvSpPr>
        <dsp:cNvPr id="0" name=""/>
        <dsp:cNvSpPr/>
      </dsp:nvSpPr>
      <dsp:spPr>
        <a:xfrm>
          <a:off x="5848933" y="808901"/>
          <a:ext cx="686485" cy="68648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en-US" sz="3200" kern="1200"/>
        </a:p>
      </dsp:txBody>
      <dsp:txXfrm>
        <a:off x="6003392" y="808901"/>
        <a:ext cx="377567" cy="516580"/>
      </dsp:txXfrm>
    </dsp:sp>
    <dsp:sp modelId="{81D8B6A4-8667-0649-B598-322BD0399075}">
      <dsp:nvSpPr>
        <dsp:cNvPr id="0" name=""/>
        <dsp:cNvSpPr/>
      </dsp:nvSpPr>
      <dsp:spPr>
        <a:xfrm>
          <a:off x="6396274" y="2057057"/>
          <a:ext cx="686485" cy="68648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en-US" sz="3200" kern="1200"/>
        </a:p>
      </dsp:txBody>
      <dsp:txXfrm>
        <a:off x="6550733" y="2057057"/>
        <a:ext cx="377567" cy="516580"/>
      </dsp:txXfrm>
    </dsp:sp>
    <dsp:sp modelId="{787BD6E6-B4F6-F049-995A-4A9DB562D234}">
      <dsp:nvSpPr>
        <dsp:cNvPr id="0" name=""/>
        <dsp:cNvSpPr/>
      </dsp:nvSpPr>
      <dsp:spPr>
        <a:xfrm>
          <a:off x="6935446" y="3305213"/>
          <a:ext cx="686485" cy="68648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en-US" sz="3200" kern="1200"/>
        </a:p>
      </dsp:txBody>
      <dsp:txXfrm>
        <a:off x="7089905" y="3305213"/>
        <a:ext cx="377567" cy="51658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99F3A4-7CE6-7D4B-82F4-AAB0A89D24A0}" type="datetimeFigureOut">
              <a:rPr lang="en-US" smtClean="0"/>
              <a:pPr/>
              <a:t>11/29/2014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93AD1B-1BAA-D548-ACF0-7463C0C7D0E7}" type="slidenum">
              <a:rPr lang="en-US" smtClean="0"/>
              <a:pPr/>
              <a:t>‹#›</a:t>
            </a:fld>
            <a:endParaRPr lang="en-US"/>
          </a:p>
        </p:txBody>
      </p:sp>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9BA4E2-2981-4365-AE9B-BD67D62F28C4}" type="datetimeFigureOut">
              <a:rPr lang="en-US" smtClean="0"/>
              <a:pPr/>
              <a:t>11/29/2014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E2E491-41B3-4440-BDC6-E6F1A954F213}" type="slidenum">
              <a:rPr lang="en-US" smtClean="0"/>
              <a:pPr/>
              <a:t>‹#›</a:t>
            </a:fld>
            <a:endParaRPr lang="en-US"/>
          </a:p>
        </p:txBody>
      </p:sp>
    </p:spTree>
    <p:extLst>
      <p:ext uri="{BB962C8B-B14F-4D97-AF65-F5344CB8AC3E}">
        <p14:creationId xmlns:p14="http://schemas.microsoft.com/office/powerpoint/2010/main" val="1662636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isaacs/npm/blob/master/doc/json.md"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a:t>
            </a:fld>
            <a:endParaRPr lang="en-US"/>
          </a:p>
        </p:txBody>
      </p:sp>
    </p:spTree>
    <p:extLst>
      <p:ext uri="{BB962C8B-B14F-4D97-AF65-F5344CB8AC3E}">
        <p14:creationId xmlns:p14="http://schemas.microsoft.com/office/powerpoint/2010/main" val="3367839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not Return values based I/O. This is a callback</a:t>
            </a:r>
            <a:r>
              <a:rPr lang="en-US" baseline="0" dirty="0" smtClean="0"/>
              <a:t> style.</a:t>
            </a:r>
          </a:p>
          <a:p>
            <a:r>
              <a:rPr lang="en-US" baseline="0" dirty="0" smtClean="0"/>
              <a:t>In traditional programming : It is blocking users when doing I/O operations. In those systems, a  user would typically need to finish 1 operation before even deciding what the next operation will be.</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18</a:t>
            </a:fld>
            <a:endParaRPr lang="en-US"/>
          </a:p>
        </p:txBody>
      </p:sp>
    </p:spTree>
    <p:extLst>
      <p:ext uri="{BB962C8B-B14F-4D97-AF65-F5344CB8AC3E}">
        <p14:creationId xmlns:p14="http://schemas.microsoft.com/office/powerpoint/2010/main" val="3892192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rPr>
              <a:t>#</a:t>
            </a:r>
            <a:r>
              <a:rPr lang="en-US" sz="2000" b="1" dirty="0" err="1" smtClean="0">
                <a:solidFill>
                  <a:schemeClr val="tx1"/>
                </a:solidFill>
              </a:rPr>
              <a:t>ZingProject</a:t>
            </a:r>
            <a:r>
              <a:rPr lang="en-US" sz="2000" b="1" dirty="0" smtClean="0">
                <a:solidFill>
                  <a:schemeClr val="tx1"/>
                </a:solidFill>
              </a:rPr>
              <a:t> Review-</a:t>
            </a:r>
            <a:br>
              <a:rPr lang="en-US" sz="2000" b="1" dirty="0" smtClean="0">
                <a:solidFill>
                  <a:schemeClr val="tx1"/>
                </a:solidFill>
              </a:rPr>
            </a:br>
            <a:r>
              <a:rPr lang="en-US" sz="2000" dirty="0" smtClean="0">
                <a:solidFill>
                  <a:schemeClr val="tx1"/>
                </a:solidFill>
              </a:rPr>
              <a:t>“We use </a:t>
            </a:r>
            <a:r>
              <a:rPr lang="en-US" sz="2000" dirty="0" err="1" smtClean="0">
                <a:solidFill>
                  <a:schemeClr val="tx1"/>
                </a:solidFill>
              </a:rPr>
              <a:t>node.js</a:t>
            </a:r>
            <a:r>
              <a:rPr lang="en-US" sz="2000" dirty="0" smtClean="0">
                <a:solidFill>
                  <a:schemeClr val="tx1"/>
                </a:solidFill>
              </a:rPr>
              <a:t> to power the back end of our real-time collaboration software between its superb scalability and performance, </a:t>
            </a:r>
            <a:r>
              <a:rPr lang="en-US" sz="2000" dirty="0" err="1" smtClean="0">
                <a:solidFill>
                  <a:schemeClr val="tx1"/>
                </a:solidFill>
              </a:rPr>
              <a:t>Node.js</a:t>
            </a:r>
            <a:r>
              <a:rPr lang="en-US" sz="2000" dirty="0" smtClean="0">
                <a:solidFill>
                  <a:schemeClr val="tx1"/>
                </a:solidFill>
              </a:rPr>
              <a:t> is the only logical choice for our current and future applications.”</a:t>
            </a:r>
            <a:br>
              <a:rPr lang="en-US" sz="2000" dirty="0" smtClean="0">
                <a:solidFill>
                  <a:schemeClr val="tx1"/>
                </a:solidFill>
              </a:rPr>
            </a:br>
            <a:r>
              <a:rPr lang="en-US" sz="2000" b="1" dirty="0" smtClean="0">
                <a:solidFill>
                  <a:schemeClr val="tx1"/>
                </a:solidFill>
              </a:rPr>
              <a:t>- Pete </a:t>
            </a:r>
            <a:r>
              <a:rPr lang="en-US" sz="2000" b="1" dirty="0" err="1" smtClean="0">
                <a:solidFill>
                  <a:schemeClr val="tx1"/>
                </a:solidFill>
              </a:rPr>
              <a:t>Fredricks</a:t>
            </a:r>
            <a:r>
              <a:rPr lang="en-US" sz="2000" dirty="0" smtClean="0">
                <a:solidFill>
                  <a:schemeClr val="tx1"/>
                </a:solidFill>
              </a:rPr>
              <a:t/>
            </a:r>
            <a:br>
              <a:rPr lang="en-US" sz="2000" dirty="0" smtClean="0">
                <a:solidFill>
                  <a:schemeClr val="tx1"/>
                </a:solidFill>
              </a:rPr>
            </a:br>
            <a:r>
              <a:rPr lang="en-US" sz="2000" dirty="0" smtClean="0">
                <a:solidFill>
                  <a:schemeClr val="tx1"/>
                </a:solidFill>
              </a:rPr>
              <a:t>[Co-Founder, CEO]</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20</a:t>
            </a:fld>
            <a:endParaRPr lang="en-US"/>
          </a:p>
        </p:txBody>
      </p:sp>
    </p:spTree>
    <p:extLst>
      <p:ext uri="{BB962C8B-B14F-4D97-AF65-F5344CB8AC3E}">
        <p14:creationId xmlns:p14="http://schemas.microsoft.com/office/powerpoint/2010/main" val="85492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21</a:t>
            </a:fld>
            <a:endParaRPr lang="en-US"/>
          </a:p>
        </p:txBody>
      </p:sp>
    </p:spTree>
    <p:extLst>
      <p:ext uri="{BB962C8B-B14F-4D97-AF65-F5344CB8AC3E}">
        <p14:creationId xmlns:p14="http://schemas.microsoft.com/office/powerpoint/2010/main" val="2976568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as we can see the chart, PHP code</a:t>
            </a:r>
            <a:r>
              <a:rPr lang="en-US" baseline="0" dirty="0" smtClean="0"/>
              <a:t> executes much faster in the first instance, but when the no of iterations are much higher, then </a:t>
            </a:r>
            <a:r>
              <a:rPr lang="en-US" baseline="0" dirty="0" err="1" smtClean="0"/>
              <a:t>nodejs</a:t>
            </a:r>
            <a:r>
              <a:rPr lang="en-US" baseline="0" dirty="0" smtClean="0"/>
              <a:t> taking advantage of its callback pattern, executes much faster.</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22</a:t>
            </a:fld>
            <a:endParaRPr lang="en-US"/>
          </a:p>
        </p:txBody>
      </p:sp>
    </p:spTree>
    <p:extLst>
      <p:ext uri="{BB962C8B-B14F-4D97-AF65-F5344CB8AC3E}">
        <p14:creationId xmlns:p14="http://schemas.microsoft.com/office/powerpoint/2010/main" val="403973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24</a:t>
            </a:fld>
            <a:endParaRPr lang="en-US"/>
          </a:p>
        </p:txBody>
      </p:sp>
    </p:spTree>
    <p:extLst>
      <p:ext uri="{BB962C8B-B14F-4D97-AF65-F5344CB8AC3E}">
        <p14:creationId xmlns:p14="http://schemas.microsoft.com/office/powerpoint/2010/main" val="504486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25</a:t>
            </a:fld>
            <a:endParaRPr lang="en-US"/>
          </a:p>
        </p:txBody>
      </p:sp>
    </p:spTree>
    <p:extLst>
      <p:ext uri="{BB962C8B-B14F-4D97-AF65-F5344CB8AC3E}">
        <p14:creationId xmlns:p14="http://schemas.microsoft.com/office/powerpoint/2010/main" val="1368615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latin typeface="Georgia" pitchFamily="-65" charset="0"/>
                <a:ea typeface="ＭＳ Ｐゴシック" pitchFamily="-65" charset="-128"/>
              </a:rPr>
              <a:t>-In old HTTP, you make a request, you get a response and your TCP connection will be killed.</a:t>
            </a:r>
          </a:p>
          <a:p>
            <a:pPr lvl="1"/>
            <a:r>
              <a:rPr lang="en-US" dirty="0" smtClean="0">
                <a:latin typeface="Georgia" pitchFamily="-65" charset="0"/>
                <a:ea typeface="ＭＳ Ｐゴシック" pitchFamily="-65" charset="-128"/>
              </a:rPr>
              <a:t>-But in modern HTTP, you can send request and another number of  requests and you can get response, response, response, all on the same connection without going down and tearing down that TCP connection.</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add functions</a:t>
            </a:r>
            <a:r>
              <a:rPr lang="en-US" baseline="0" dirty="0" smtClean="0"/>
              <a:t> and objects to the root of the module, you can add them to the special exports object.</a:t>
            </a:r>
          </a:p>
          <a:p>
            <a:endParaRPr lang="en-US" baseline="0" dirty="0" smtClean="0"/>
          </a:p>
          <a:p>
            <a:r>
              <a:rPr lang="en-US" baseline="0" dirty="0" smtClean="0"/>
              <a:t>Variables local to the module will be private, as though the module was wrapped in a function. In this example, the variable PI is private to circle.js</a:t>
            </a:r>
          </a:p>
          <a:p>
            <a:endParaRPr lang="en-US" baseline="0" dirty="0" smtClean="0"/>
          </a:p>
          <a:p>
            <a:r>
              <a:rPr lang="en-US" dirty="0" smtClean="0"/>
              <a:t>http://openmymind.net/2012/2/3/Node-Require-and-Exports/</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Notified </a:t>
            </a:r>
            <a:r>
              <a:rPr lang="en-US" dirty="0" err="1" smtClean="0"/>
              <a:t>ke</a:t>
            </a:r>
            <a:r>
              <a:rPr lang="en-US" dirty="0" smtClean="0"/>
              <a:t> </a:t>
            </a:r>
            <a:r>
              <a:rPr lang="en-US" dirty="0" err="1" smtClean="0"/>
              <a:t>kitna</a:t>
            </a:r>
            <a:r>
              <a:rPr lang="en-US" baseline="0" dirty="0" smtClean="0"/>
              <a:t> data </a:t>
            </a:r>
            <a:r>
              <a:rPr lang="en-US" baseline="0" dirty="0" err="1" smtClean="0"/>
              <a:t>aa</a:t>
            </a:r>
            <a:r>
              <a:rPr lang="en-US" baseline="0" dirty="0" smtClean="0"/>
              <a:t> </a:t>
            </a:r>
            <a:r>
              <a:rPr lang="en-US" baseline="0" dirty="0" err="1" smtClean="0"/>
              <a:t>gaya</a:t>
            </a:r>
            <a:r>
              <a:rPr lang="en-US" baseline="0" dirty="0" smtClean="0"/>
              <a:t> socket par because callback to tab execute </a:t>
            </a:r>
            <a:r>
              <a:rPr lang="en-US" baseline="0" dirty="0" err="1" smtClean="0"/>
              <a:t>hoga</a:t>
            </a:r>
            <a:r>
              <a:rPr lang="en-US" baseline="0" dirty="0" smtClean="0"/>
              <a:t> jab all the data has come.</a:t>
            </a:r>
          </a:p>
          <a:p>
            <a:endParaRPr lang="en-US" baseline="0" dirty="0" smtClean="0"/>
          </a:p>
          <a:p>
            <a:r>
              <a:rPr lang="en-US" baseline="0" dirty="0" smtClean="0"/>
              <a:t>Heavy computation h data is coming very slowly- &gt; </a:t>
            </a:r>
          </a:p>
          <a:p>
            <a:endParaRPr lang="en-US" baseline="0" dirty="0" smtClean="0"/>
          </a:p>
          <a:p>
            <a:r>
              <a:rPr lang="en-US" baseline="0" dirty="0" smtClean="0"/>
              <a:t>Move this to later</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32</a:t>
            </a:fld>
            <a:endParaRPr lang="en-US"/>
          </a:p>
        </p:txBody>
      </p:sp>
    </p:spTree>
    <p:extLst>
      <p:ext uri="{BB962C8B-B14F-4D97-AF65-F5344CB8AC3E}">
        <p14:creationId xmlns:p14="http://schemas.microsoft.com/office/powerpoint/2010/main" val="2137553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programming languages</a:t>
            </a:r>
            <a:r>
              <a:rPr lang="en-US" baseline="0" dirty="0" smtClean="0"/>
              <a:t> have a system in place that allows you to download, install and manage 3</a:t>
            </a:r>
            <a:r>
              <a:rPr lang="en-US" baseline="30000" dirty="0" smtClean="0"/>
              <a:t>rd</a:t>
            </a:r>
            <a:r>
              <a:rPr lang="en-US" baseline="0" dirty="0" smtClean="0"/>
              <a:t> party modules.</a:t>
            </a:r>
          </a:p>
          <a:p>
            <a:r>
              <a:rPr lang="en-US" baseline="0" dirty="0" smtClean="0"/>
              <a:t>In Node, you have NPM!</a:t>
            </a:r>
          </a:p>
          <a:p>
            <a:endParaRPr lang="en-US" baseline="0" dirty="0" smtClean="0"/>
          </a:p>
          <a:p>
            <a:r>
              <a:rPr lang="en-US" baseline="0" dirty="0" smtClean="0"/>
              <a:t>The philosophy of global and local modules is that each project can have their own versions of packages and can install and keep them </a:t>
            </a:r>
            <a:r>
              <a:rPr lang="en-US" baseline="0" dirty="0" err="1" smtClean="0"/>
              <a:t>seperately</a:t>
            </a:r>
            <a:r>
              <a:rPr lang="en-US" baseline="0" dirty="0" smtClean="0"/>
              <a:t>.</a:t>
            </a:r>
          </a:p>
          <a:p>
            <a:r>
              <a:rPr lang="en-US" baseline="0" dirty="0" smtClean="0"/>
              <a:t>While this does takes up extra disk space, since the node modules are typically not that large, the disk space requirement is trivial.</a:t>
            </a:r>
          </a:p>
          <a:p>
            <a:endParaRPr lang="en-US" baseline="0" dirty="0" smtClean="0"/>
          </a:p>
          <a:p>
            <a:r>
              <a:rPr lang="en-US" baseline="0" dirty="0" smtClean="0"/>
              <a:t>NPM is also capable of starting the application by using </a:t>
            </a:r>
            <a:r>
              <a:rPr lang="en-US" baseline="0" dirty="0" err="1" smtClean="0"/>
              <a:t>package.json</a:t>
            </a:r>
            <a:r>
              <a:rPr lang="en-US" baseline="0" dirty="0" smtClean="0"/>
              <a:t> start – script.</a:t>
            </a:r>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9E2E491-41B3-4440-BDC6-E6F1A954F213}" type="slidenum">
              <a:rPr lang="en-US" smtClean="0"/>
              <a:pPr/>
              <a:t>33</a:t>
            </a:fld>
            <a:endParaRPr lang="en-US"/>
          </a:p>
        </p:txBody>
      </p:sp>
    </p:spTree>
    <p:extLst>
      <p:ext uri="{BB962C8B-B14F-4D97-AF65-F5344CB8AC3E}">
        <p14:creationId xmlns:p14="http://schemas.microsoft.com/office/powerpoint/2010/main" val="2785806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a:t>
            </a:r>
            <a:r>
              <a:rPr lang="en-US" baseline="0" dirty="0" smtClean="0"/>
              <a:t> been developing web applications and we have been tied to the web browser. </a:t>
            </a:r>
          </a:p>
          <a:p>
            <a:r>
              <a:rPr lang="en-US" baseline="0" dirty="0" smtClean="0"/>
              <a:t>Now, with </a:t>
            </a:r>
            <a:r>
              <a:rPr lang="en-US" baseline="0" dirty="0" err="1" smtClean="0"/>
              <a:t>node.js</a:t>
            </a:r>
            <a:r>
              <a:rPr lang="en-US" baseline="0" dirty="0" smtClean="0"/>
              <a:t>, we are trying to write the </a:t>
            </a:r>
            <a:r>
              <a:rPr lang="en-US" baseline="0" dirty="0" err="1" smtClean="0"/>
              <a:t>javascript</a:t>
            </a:r>
            <a:r>
              <a:rPr lang="en-US" baseline="0" dirty="0" smtClean="0"/>
              <a:t> on the server side as well.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Low</a:t>
            </a:r>
            <a:r>
              <a:rPr lang="en-US" baseline="0" dirty="0" smtClean="0"/>
              <a:t> level communication/server side communication</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a:t>
            </a:fld>
            <a:endParaRPr lang="en-US"/>
          </a:p>
        </p:txBody>
      </p:sp>
    </p:spTree>
    <p:extLst>
      <p:ext uri="{BB962C8B-B14F-4D97-AF65-F5344CB8AC3E}">
        <p14:creationId xmlns:p14="http://schemas.microsoft.com/office/powerpoint/2010/main" val="3860069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34</a:t>
            </a:fld>
            <a:endParaRPr lang="en-US"/>
          </a:p>
        </p:txBody>
      </p:sp>
    </p:spTree>
    <p:extLst>
      <p:ext uri="{BB962C8B-B14F-4D97-AF65-F5344CB8AC3E}">
        <p14:creationId xmlns:p14="http://schemas.microsoft.com/office/powerpoint/2010/main" val="648005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35</a:t>
            </a:fld>
            <a:endParaRPr lang="en-US"/>
          </a:p>
        </p:txBody>
      </p:sp>
    </p:spTree>
    <p:extLst>
      <p:ext uri="{BB962C8B-B14F-4D97-AF65-F5344CB8AC3E}">
        <p14:creationId xmlns:p14="http://schemas.microsoft.com/office/powerpoint/2010/main" val="1770934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 This allows people who find your project understand what it is in just a few words. The author, contributors, homepage and repository fields can all be used to credit the people who contributed to the project, show how to contact the author/maintainer, and give links for additional references.</a:t>
            </a:r>
          </a:p>
          <a:p>
            <a:r>
              <a:rPr lang="en-US" sz="1200" b="0" i="0" kern="1200" dirty="0" smtClean="0">
                <a:solidFill>
                  <a:schemeClr val="tx1"/>
                </a:solidFill>
                <a:latin typeface="+mn-lt"/>
                <a:ea typeface="+mn-ea"/>
                <a:cs typeface="+mn-cs"/>
              </a:rPr>
              <a:t>The file listed in the main field is the main entry point for the </a:t>
            </a:r>
            <a:r>
              <a:rPr lang="en-US" sz="1200" b="0" i="0" kern="1200" dirty="0" err="1" smtClean="0">
                <a:solidFill>
                  <a:schemeClr val="tx1"/>
                </a:solidFill>
                <a:latin typeface="+mn-lt"/>
                <a:ea typeface="+mn-ea"/>
                <a:cs typeface="+mn-cs"/>
              </a:rPr>
              <a:t>libary</a:t>
            </a:r>
            <a:r>
              <a:rPr lang="en-US" sz="1200" b="0" i="0" kern="1200" dirty="0" smtClean="0">
                <a:solidFill>
                  <a:schemeClr val="tx1"/>
                </a:solidFill>
                <a:latin typeface="+mn-lt"/>
                <a:ea typeface="+mn-ea"/>
                <a:cs typeface="+mn-cs"/>
              </a:rPr>
              <a:t>; when someone runs require(&amp;</a:t>
            </a:r>
            <a:r>
              <a:rPr lang="en-US" sz="1200" b="0" i="0" kern="1200" dirty="0" err="1" smtClean="0">
                <a:solidFill>
                  <a:schemeClr val="tx1"/>
                </a:solidFill>
                <a:latin typeface="+mn-lt"/>
                <a:ea typeface="+mn-ea"/>
                <a:cs typeface="+mn-cs"/>
              </a:rPr>
              <a:t>lt;library</a:t>
            </a:r>
            <a:r>
              <a:rPr lang="en-US" sz="1200" b="0" i="0" kern="1200" dirty="0" smtClean="0">
                <a:solidFill>
                  <a:schemeClr val="tx1"/>
                </a:solidFill>
                <a:latin typeface="+mn-lt"/>
                <a:ea typeface="+mn-ea"/>
                <a:cs typeface="+mn-cs"/>
              </a:rPr>
              <a:t> name&gt;), require resolves this call </a:t>
            </a:r>
            <a:r>
              <a:rPr lang="en-US" sz="1200" b="0" i="0" kern="1200" dirty="0" err="1" smtClean="0">
                <a:solidFill>
                  <a:schemeClr val="tx1"/>
                </a:solidFill>
                <a:latin typeface="+mn-lt"/>
                <a:ea typeface="+mn-ea"/>
                <a:cs typeface="+mn-cs"/>
              </a:rPr>
              <a:t>torequire</a:t>
            </a:r>
            <a:r>
              <a:rPr lang="en-US" sz="1200" b="0" i="0" kern="1200" dirty="0" smtClean="0">
                <a:solidFill>
                  <a:schemeClr val="tx1"/>
                </a:solidFill>
                <a:latin typeface="+mn-lt"/>
                <a:ea typeface="+mn-ea"/>
                <a:cs typeface="+mn-cs"/>
              </a:rPr>
              <a:t>(&amp;</a:t>
            </a:r>
            <a:r>
              <a:rPr lang="en-US" sz="1200" b="0" i="0" kern="1200" dirty="0" err="1" smtClean="0">
                <a:solidFill>
                  <a:schemeClr val="tx1"/>
                </a:solidFill>
                <a:latin typeface="+mn-lt"/>
                <a:ea typeface="+mn-ea"/>
                <a:cs typeface="+mn-cs"/>
              </a:rPr>
              <a:t>lt;package.json:main</a:t>
            </a:r>
            <a:r>
              <a:rPr lang="en-US" sz="1200" b="0" i="0" kern="1200" dirty="0" smtClean="0">
                <a:solidFill>
                  <a:schemeClr val="tx1"/>
                </a:solidFill>
                <a:latin typeface="+mn-lt"/>
                <a:ea typeface="+mn-ea"/>
                <a:cs typeface="+mn-cs"/>
              </a:rPr>
              <a:t>&gt;).</a:t>
            </a:r>
          </a:p>
          <a:p>
            <a:r>
              <a:rPr lang="en-US" sz="1200" b="0" i="0" kern="1200" dirty="0" smtClean="0">
                <a:solidFill>
                  <a:schemeClr val="tx1"/>
                </a:solidFill>
                <a:latin typeface="+mn-lt"/>
                <a:ea typeface="+mn-ea"/>
                <a:cs typeface="+mn-cs"/>
              </a:rPr>
              <a:t>Finally, the dependencies field is used to list all the dependencies of your project that are available on npm. When someone installs your project through npm, all the dependencies listed will be installed as well. Additionally, if someone runs npm install in the root directory of your project, it will install all the dependencies to ./node_modules.</a:t>
            </a:r>
          </a:p>
          <a:p>
            <a:r>
              <a:rPr lang="en-US" sz="1200" b="0" i="0" kern="1200" dirty="0" smtClean="0">
                <a:solidFill>
                  <a:schemeClr val="tx1"/>
                </a:solidFill>
                <a:latin typeface="+mn-lt"/>
                <a:ea typeface="+mn-ea"/>
                <a:cs typeface="+mn-cs"/>
              </a:rPr>
              <a:t>It is also possible to add a </a:t>
            </a:r>
            <a:r>
              <a:rPr lang="en-US" sz="1200" b="0" i="0" kern="1200" dirty="0" err="1" smtClean="0">
                <a:solidFill>
                  <a:schemeClr val="tx1"/>
                </a:solidFill>
                <a:latin typeface="+mn-lt"/>
                <a:ea typeface="+mn-ea"/>
                <a:cs typeface="+mn-cs"/>
              </a:rPr>
              <a:t>devDependencies</a:t>
            </a:r>
            <a:r>
              <a:rPr lang="en-US" sz="1200" b="0" i="0" kern="1200" dirty="0" smtClean="0">
                <a:solidFill>
                  <a:schemeClr val="tx1"/>
                </a:solidFill>
                <a:latin typeface="+mn-lt"/>
                <a:ea typeface="+mn-ea"/>
                <a:cs typeface="+mn-cs"/>
              </a:rPr>
              <a:t> field to your package.json - these are dependencies not required for normal operation, but required/recommended if you want to patch or modify the project. If you built your unit tests using a testing framework, for example, it would be appropriate to put the testing framework you used in </a:t>
            </a:r>
            <a:r>
              <a:rPr lang="en-US" sz="1200" b="0" i="0" kern="1200" dirty="0" err="1" smtClean="0">
                <a:solidFill>
                  <a:schemeClr val="tx1"/>
                </a:solidFill>
                <a:latin typeface="+mn-lt"/>
                <a:ea typeface="+mn-ea"/>
                <a:cs typeface="+mn-cs"/>
              </a:rPr>
              <a:t>yourdevDependencies</a:t>
            </a:r>
            <a:r>
              <a:rPr lang="en-US" sz="1200" b="0" i="0" kern="1200" dirty="0" smtClean="0">
                <a:solidFill>
                  <a:schemeClr val="tx1"/>
                </a:solidFill>
                <a:latin typeface="+mn-lt"/>
                <a:ea typeface="+mn-ea"/>
                <a:cs typeface="+mn-cs"/>
              </a:rPr>
              <a:t> field. To install a project's </a:t>
            </a:r>
            <a:r>
              <a:rPr lang="en-US" sz="1200" b="0" i="0" kern="1200" dirty="0" err="1" smtClean="0">
                <a:solidFill>
                  <a:schemeClr val="tx1"/>
                </a:solidFill>
                <a:latin typeface="+mn-lt"/>
                <a:ea typeface="+mn-ea"/>
                <a:cs typeface="+mn-cs"/>
              </a:rPr>
              <a:t>devDependencies</a:t>
            </a:r>
            <a:r>
              <a:rPr lang="en-US" sz="1200" b="0" i="0" kern="1200" dirty="0" smtClean="0">
                <a:solidFill>
                  <a:schemeClr val="tx1"/>
                </a:solidFill>
                <a:latin typeface="+mn-lt"/>
                <a:ea typeface="+mn-ea"/>
                <a:cs typeface="+mn-cs"/>
              </a:rPr>
              <a:t>, simply pass the --dev option when you use npm install.</a:t>
            </a:r>
          </a:p>
          <a:p>
            <a:r>
              <a:rPr lang="en-US" sz="1200" b="0" i="0" kern="1200" dirty="0" smtClean="0">
                <a:solidFill>
                  <a:schemeClr val="tx1"/>
                </a:solidFill>
                <a:latin typeface="+mn-lt"/>
                <a:ea typeface="+mn-ea"/>
                <a:cs typeface="+mn-cs"/>
              </a:rPr>
              <a:t>For even more options, you can look through the </a:t>
            </a:r>
            <a:r>
              <a:rPr lang="en-US" sz="1200" b="0" i="0" u="none" strike="noStrike" kern="1200" dirty="0" smtClean="0">
                <a:solidFill>
                  <a:schemeClr val="tx1"/>
                </a:solidFill>
                <a:latin typeface="+mn-lt"/>
                <a:ea typeface="+mn-ea"/>
                <a:cs typeface="+mn-cs"/>
                <a:hlinkClick r:id="rId3"/>
              </a:rPr>
              <a:t>online docs</a:t>
            </a:r>
            <a:r>
              <a:rPr lang="en-US" sz="1200" b="0" i="0" kern="1200" dirty="0" smtClean="0">
                <a:solidFill>
                  <a:schemeClr val="tx1"/>
                </a:solidFill>
                <a:latin typeface="+mn-lt"/>
                <a:ea typeface="+mn-ea"/>
                <a:cs typeface="+mn-cs"/>
              </a:rPr>
              <a:t> or run npm help </a:t>
            </a:r>
            <a:r>
              <a:rPr lang="en-US" sz="1200" b="0" i="0" kern="1200" dirty="0" err="1" smtClean="0">
                <a:solidFill>
                  <a:schemeClr val="tx1"/>
                </a:solidFill>
                <a:latin typeface="+mn-lt"/>
                <a:ea typeface="+mn-ea"/>
                <a:cs typeface="+mn-cs"/>
              </a:rPr>
              <a:t>json</a:t>
            </a:r>
            <a:endParaRPr lang="en-US" sz="1200" b="0"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mostly</a:t>
            </a:r>
            <a:r>
              <a:rPr lang="en-US" baseline="0" dirty="0" smtClean="0"/>
              <a:t> need frameworks that simplify the job of crafting an HTTP based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Most have the goal of simplifying and structuring the development of HTML applications and solving some common problems like routing the HTTP request to the correct controller code, serving static assets, and rendering HTML templates. </a:t>
            </a:r>
            <a:endParaRPr lang="en-US"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37</a:t>
            </a:fld>
            <a:endParaRPr lang="en-US"/>
          </a:p>
        </p:txBody>
      </p:sp>
    </p:spTree>
    <p:extLst>
      <p:ext uri="{BB962C8B-B14F-4D97-AF65-F5344CB8AC3E}">
        <p14:creationId xmlns:p14="http://schemas.microsoft.com/office/powerpoint/2010/main" val="3799094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Reason for using express : In Node, we have 1 function, </a:t>
            </a:r>
            <a:r>
              <a:rPr lang="en-US" dirty="0" err="1" smtClean="0">
                <a:solidFill>
                  <a:schemeClr val="tx1"/>
                </a:solidFill>
              </a:rPr>
              <a:t>http.createServer</a:t>
            </a:r>
            <a:r>
              <a:rPr lang="en-US" dirty="0" smtClean="0">
                <a:solidFill>
                  <a:schemeClr val="tx1"/>
                </a:solidFill>
              </a:rPr>
              <a:t> which is requiring http,(protocol for implementing server side communication), Now there is this function that has to know everything about all our routes and our whole implementation, which will hard to track. So, that is why we need a framework to manage a structure for our app</a:t>
            </a:r>
            <a:endParaRPr lang="en-US" sz="1200" dirty="0" smtClean="0">
              <a:solidFill>
                <a:schemeClr val="tx1"/>
              </a:solidFill>
            </a:endParaRP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Before requiring a module, we have to make sure that that module is present in our directory/ present in </a:t>
            </a:r>
            <a:r>
              <a:rPr lang="en-US" dirty="0" err="1" smtClean="0">
                <a:solidFill>
                  <a:schemeClr val="tx1"/>
                </a:solidFill>
              </a:rPr>
              <a:t>node_modules</a:t>
            </a:r>
            <a:r>
              <a:rPr lang="en-US" dirty="0" smtClean="0">
                <a:solidFill>
                  <a:schemeClr val="tx1"/>
                </a:solidFill>
              </a:rPr>
              <a:t> folder and then we have to load it by requiring it.</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Express creates a directory named </a:t>
            </a:r>
            <a:r>
              <a:rPr lang="en-US" sz="1200" kern="1200" dirty="0" err="1" smtClean="0">
                <a:solidFill>
                  <a:schemeClr val="tx1"/>
                </a:solidFill>
                <a:effectLst/>
                <a:latin typeface="+mn-lt"/>
                <a:ea typeface="+mn-ea"/>
                <a:cs typeface="+mn-cs"/>
              </a:rPr>
              <a:t>my_app</a:t>
            </a:r>
            <a:r>
              <a:rPr lang="en-US" sz="1200" kern="1200" dirty="0" smtClean="0">
                <a:solidFill>
                  <a:schemeClr val="tx1"/>
                </a:solidFill>
                <a:effectLst/>
                <a:latin typeface="+mn-lt"/>
                <a:ea typeface="+mn-ea"/>
                <a:cs typeface="+mn-cs"/>
              </a:rPr>
              <a:t>, followed by a set of files on which you can base your new application.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Package.json</a:t>
            </a:r>
            <a:r>
              <a:rPr lang="en-US" dirty="0" smtClean="0"/>
              <a:t> : </a:t>
            </a:r>
            <a:r>
              <a:rPr lang="en-US" sz="1200" kern="1200" dirty="0" smtClean="0">
                <a:solidFill>
                  <a:schemeClr val="tx1"/>
                </a:solidFill>
                <a:effectLst/>
                <a:latin typeface="+mn-lt"/>
                <a:ea typeface="+mn-ea"/>
                <a:cs typeface="+mn-cs"/>
              </a:rPr>
              <a:t>This manifest file’s main purpose is to contain the module dependency list that NPM can use to install dependencies. </a:t>
            </a:r>
            <a:endParaRPr lang="en-US"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41</a:t>
            </a:fld>
            <a:endParaRPr lang="en-US"/>
          </a:p>
        </p:txBody>
      </p:sp>
    </p:spTree>
    <p:extLst>
      <p:ext uri="{BB962C8B-B14F-4D97-AF65-F5344CB8AC3E}">
        <p14:creationId xmlns:p14="http://schemas.microsoft.com/office/powerpoint/2010/main" val="280330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Reason for using express : In Node, we have 1 function, </a:t>
            </a:r>
            <a:r>
              <a:rPr lang="en-US" dirty="0" err="1" smtClean="0">
                <a:solidFill>
                  <a:schemeClr val="tx1"/>
                </a:solidFill>
              </a:rPr>
              <a:t>http.createServer</a:t>
            </a:r>
            <a:r>
              <a:rPr lang="en-US" dirty="0" smtClean="0">
                <a:solidFill>
                  <a:schemeClr val="tx1"/>
                </a:solidFill>
              </a:rPr>
              <a:t> which is requiring http,(protocol for implementing server side communication), Now there is this function that has to know everything about all our routes and our whole implementation, which will hard to track. So, that is why we need a framework to manage a structure for our app</a:t>
            </a:r>
            <a:endParaRPr lang="en-US" sz="1200" dirty="0" smtClean="0">
              <a:solidFill>
                <a:schemeClr val="tx1"/>
              </a:solidFill>
            </a:endParaRP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Before requiring a module, we have to make sure that that module is present in our directory/ present in </a:t>
            </a:r>
            <a:r>
              <a:rPr lang="en-US" dirty="0" err="1" smtClean="0">
                <a:solidFill>
                  <a:schemeClr val="tx1"/>
                </a:solidFill>
              </a:rPr>
              <a:t>node_modules</a:t>
            </a:r>
            <a:r>
              <a:rPr lang="en-US" dirty="0" smtClean="0">
                <a:solidFill>
                  <a:schemeClr val="tx1"/>
                </a:solidFill>
              </a:rPr>
              <a:t> folder and then we have to load it by requiring it.</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43</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https://</a:t>
            </a:r>
            <a:r>
              <a:rPr lang="en-US" dirty="0" err="1" smtClean="0">
                <a:solidFill>
                  <a:schemeClr val="tx1"/>
                </a:solidFill>
              </a:rPr>
              <a:t>www.youtube.com</a:t>
            </a:r>
            <a:r>
              <a:rPr lang="en-US" dirty="0" smtClean="0">
                <a:solidFill>
                  <a:schemeClr val="tx1"/>
                </a:solidFill>
              </a:rPr>
              <a:t>/</a:t>
            </a:r>
            <a:r>
              <a:rPr lang="en-US" dirty="0" err="1" smtClean="0">
                <a:solidFill>
                  <a:schemeClr val="tx1"/>
                </a:solidFill>
              </a:rPr>
              <a:t>watch?v</a:t>
            </a:r>
            <a:r>
              <a:rPr lang="en-US" dirty="0" smtClean="0">
                <a:solidFill>
                  <a:schemeClr val="tx1"/>
                </a:solidFill>
              </a:rPr>
              <a:t>=</a:t>
            </a:r>
            <a:r>
              <a:rPr lang="en-US" dirty="0" err="1" smtClean="0">
                <a:solidFill>
                  <a:schemeClr val="tx1"/>
                </a:solidFill>
              </a:rPr>
              <a:t>xNoWTLsZbaU</a:t>
            </a:r>
            <a:endParaRPr lang="en-US"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46</a:t>
            </a:fld>
            <a:endParaRPr lang="en-US"/>
          </a:p>
        </p:txBody>
      </p:sp>
    </p:spTree>
    <p:extLst>
      <p:ext uri="{BB962C8B-B14F-4D97-AF65-F5344CB8AC3E}">
        <p14:creationId xmlns:p14="http://schemas.microsoft.com/office/powerpoint/2010/main" val="603297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naltatis.github.io</a:t>
            </a:r>
            <a:r>
              <a:rPr lang="en-US" dirty="0" smtClean="0"/>
              <a:t>/jade-syntax-docs/#for</a:t>
            </a:r>
          </a:p>
          <a:p>
            <a:r>
              <a:rPr lang="en-US" dirty="0" smtClean="0"/>
              <a:t>http://</a:t>
            </a:r>
            <a:r>
              <a:rPr lang="en-US" dirty="0" err="1" smtClean="0"/>
              <a:t>naltatis.github.io</a:t>
            </a:r>
            <a:r>
              <a:rPr lang="en-US" dirty="0" smtClean="0"/>
              <a:t>/jade-syntax-docs/</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49</a:t>
            </a:fld>
            <a:endParaRPr lang="en-US"/>
          </a:p>
        </p:txBody>
      </p:sp>
    </p:spTree>
    <p:extLst>
      <p:ext uri="{BB962C8B-B14F-4D97-AF65-F5344CB8AC3E}">
        <p14:creationId xmlns:p14="http://schemas.microsoft.com/office/powerpoint/2010/main" val="23458483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sz="1200" dirty="0" smtClean="0">
                <a:solidFill>
                  <a:srgbClr val="000000"/>
                </a:solidFill>
              </a:rPr>
              <a:t>In Jade we divide markups into “Reusable blocks”.</a:t>
            </a:r>
          </a:p>
          <a:p>
            <a:pPr marL="285750" indent="-285750">
              <a:buFont typeface="Arial"/>
              <a:buChar char="•"/>
            </a:pPr>
            <a:endParaRPr lang="en-US" sz="1200" dirty="0" smtClean="0">
              <a:solidFill>
                <a:srgbClr val="000000"/>
              </a:solidFill>
            </a:endParaRPr>
          </a:p>
          <a:p>
            <a:pPr marL="285750" indent="-285750">
              <a:buFont typeface="Arial"/>
              <a:buChar char="•"/>
            </a:pPr>
            <a:r>
              <a:rPr lang="en-US" sz="1200" dirty="0" smtClean="0">
                <a:solidFill>
                  <a:srgbClr val="000000"/>
                </a:solidFill>
              </a:rPr>
              <a:t> Extendable : Some of the Jade Views can extend other Jade Views.</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54</a:t>
            </a:fld>
            <a:endParaRPr lang="en-US"/>
          </a:p>
        </p:txBody>
      </p:sp>
    </p:spTree>
    <p:extLst>
      <p:ext uri="{BB962C8B-B14F-4D97-AF65-F5344CB8AC3E}">
        <p14:creationId xmlns:p14="http://schemas.microsoft.com/office/powerpoint/2010/main" val="1345684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these companies are using </a:t>
            </a:r>
            <a:r>
              <a:rPr lang="en-US" dirty="0" err="1" smtClean="0"/>
              <a:t>Node.js</a:t>
            </a:r>
            <a:r>
              <a:rPr lang="en-US" dirty="0" smtClean="0"/>
              <a:t> in production but that does not mean that they</a:t>
            </a:r>
            <a:r>
              <a:rPr lang="en-US" baseline="0" dirty="0" smtClean="0"/>
              <a:t> are using node everywhere. They are using </a:t>
            </a:r>
            <a:r>
              <a:rPr lang="en-US" dirty="0" smtClean="0"/>
              <a:t>Node as part of the main app.</a:t>
            </a:r>
          </a:p>
          <a:p>
            <a:endParaRPr lang="en-US" dirty="0" smtClean="0"/>
          </a:p>
          <a:p>
            <a:r>
              <a:rPr lang="en-US" dirty="0" err="1" smtClean="0"/>
              <a:t>Foreg</a:t>
            </a:r>
            <a:r>
              <a:rPr lang="en-US" dirty="0" smtClean="0"/>
              <a:t> : </a:t>
            </a:r>
            <a:r>
              <a:rPr lang="en-US" baseline="0" dirty="0" smtClean="0"/>
              <a:t> </a:t>
            </a:r>
            <a:r>
              <a:rPr lang="en-US" dirty="0" err="1" smtClean="0"/>
              <a:t>Myntra</a:t>
            </a:r>
            <a:r>
              <a:rPr lang="en-US" baseline="0" dirty="0" smtClean="0"/>
              <a:t> </a:t>
            </a:r>
            <a:r>
              <a:rPr lang="en-US" dirty="0" smtClean="0"/>
              <a:t>i</a:t>
            </a:r>
            <a:r>
              <a:rPr lang="en-US" baseline="0" dirty="0" smtClean="0"/>
              <a:t>s using node only for search and home page and for widget </a:t>
            </a:r>
            <a:r>
              <a:rPr lang="en-US" baseline="0" dirty="0" err="1" smtClean="0"/>
              <a:t>async</a:t>
            </a:r>
            <a:r>
              <a:rPr lang="en-US" baseline="0" dirty="0" smtClean="0"/>
              <a:t> loading.</a:t>
            </a:r>
            <a:endParaRPr lang="en-US" dirty="0" smtClean="0"/>
          </a:p>
          <a:p>
            <a:r>
              <a:rPr lang="en-US" dirty="0" smtClean="0"/>
              <a:t>Twitter</a:t>
            </a:r>
            <a:r>
              <a:rPr lang="en-US" baseline="0" dirty="0" smtClean="0"/>
              <a:t> and Facebook where there are posting and retrieving of data is ideal for node.</a:t>
            </a:r>
            <a:endParaRPr lang="en-US" dirty="0" smtClean="0"/>
          </a:p>
          <a:p>
            <a:endParaRPr lang="en-US" dirty="0" smtClean="0"/>
          </a:p>
          <a:p>
            <a:r>
              <a:rPr lang="en-US" dirty="0" smtClean="0"/>
              <a:t>Campaign events is again an</a:t>
            </a:r>
            <a:r>
              <a:rPr lang="en-US" baseline="0" dirty="0" smtClean="0"/>
              <a:t> good example.</a:t>
            </a:r>
            <a:endParaRPr lang="en-US" dirty="0" smtClean="0"/>
          </a:p>
          <a:p>
            <a:endParaRPr lang="en-US" baseline="0" dirty="0" smtClean="0"/>
          </a:p>
          <a:p>
            <a:r>
              <a:rPr lang="en-US" baseline="0" dirty="0" err="1" smtClean="0"/>
              <a:t>Ebay</a:t>
            </a:r>
            <a:r>
              <a:rPr lang="en-US" baseline="0" dirty="0" smtClean="0"/>
              <a:t> and </a:t>
            </a:r>
            <a:r>
              <a:rPr lang="en-US" baseline="0" dirty="0" err="1" smtClean="0"/>
              <a:t>Uber</a:t>
            </a:r>
            <a:r>
              <a:rPr lang="en-US" baseline="0" dirty="0" smtClean="0"/>
              <a:t> is using node for its capability of resolving locking and concurrency issues that are common with multithreaded I/O.</a:t>
            </a:r>
          </a:p>
          <a:p>
            <a:endParaRPr lang="en-US" baseline="0" dirty="0" smtClean="0"/>
          </a:p>
          <a:p>
            <a:r>
              <a:rPr lang="en-US" baseline="0" dirty="0" smtClean="0"/>
              <a:t>Yahoo </a:t>
            </a:r>
          </a:p>
          <a:p>
            <a:endParaRPr lang="en-US" baseline="0" dirty="0" smtClean="0"/>
          </a:p>
          <a:p>
            <a:endParaRPr lang="en-US" baseline="0" dirty="0" smtClean="0"/>
          </a:p>
          <a:p>
            <a:r>
              <a:rPr lang="en-US" sz="1200" b="1" dirty="0" smtClean="0">
                <a:solidFill>
                  <a:schemeClr val="tx1"/>
                </a:solidFill>
              </a:rPr>
              <a:t>Yahoo! </a:t>
            </a:r>
            <a:r>
              <a:rPr lang="en-US" sz="1200" dirty="0" smtClean="0">
                <a:solidFill>
                  <a:schemeClr val="tx1"/>
                </a:solidFill>
              </a:rPr>
              <a:t>: </a:t>
            </a:r>
            <a:r>
              <a:rPr lang="en-US" sz="1200" dirty="0" err="1" smtClean="0">
                <a:solidFill>
                  <a:schemeClr val="tx1"/>
                </a:solidFill>
              </a:rPr>
              <a:t>iPad</a:t>
            </a:r>
            <a:r>
              <a:rPr lang="en-US" sz="1200" dirty="0" smtClean="0">
                <a:solidFill>
                  <a:schemeClr val="tx1"/>
                </a:solidFill>
              </a:rPr>
              <a:t> App </a:t>
            </a:r>
            <a:r>
              <a:rPr lang="en-US" sz="1200" dirty="0" err="1" smtClean="0">
                <a:solidFill>
                  <a:schemeClr val="tx1"/>
                </a:solidFill>
              </a:rPr>
              <a:t>Livestand</a:t>
            </a:r>
            <a:r>
              <a:rPr lang="en-US" sz="1200" dirty="0" smtClean="0">
                <a:solidFill>
                  <a:schemeClr val="tx1"/>
                </a:solidFill>
              </a:rPr>
              <a:t> uses Yahoo! Manhattan framework which is based on </a:t>
            </a:r>
            <a:r>
              <a:rPr lang="en-US" sz="1200" dirty="0" err="1" smtClean="0">
                <a:solidFill>
                  <a:schemeClr val="tx1"/>
                </a:solidFill>
              </a:rPr>
              <a:t>Node.js</a:t>
            </a:r>
            <a:r>
              <a:rPr lang="en-US" sz="1200" dirty="0" smtClean="0">
                <a:solidFill>
                  <a:schemeClr val="tx1"/>
                </a:solidFill>
              </a:rPr>
              <a:t>.</a:t>
            </a:r>
          </a:p>
          <a:p>
            <a:endParaRPr lang="en-US" sz="1200" dirty="0" smtClean="0">
              <a:solidFill>
                <a:schemeClr val="tx1"/>
              </a:solidFill>
            </a:endParaRPr>
          </a:p>
          <a:p>
            <a:r>
              <a:rPr lang="en-US" sz="1200" b="1" dirty="0" smtClean="0">
                <a:solidFill>
                  <a:schemeClr val="tx1"/>
                </a:solidFill>
              </a:rPr>
              <a:t>LinkedIn</a:t>
            </a:r>
            <a:r>
              <a:rPr lang="en-US" sz="1200" dirty="0" smtClean="0">
                <a:solidFill>
                  <a:schemeClr val="tx1"/>
                </a:solidFill>
              </a:rPr>
              <a:t> : LinkedIn uses a combination of </a:t>
            </a:r>
            <a:r>
              <a:rPr lang="en-US" sz="1200" dirty="0" err="1" smtClean="0">
                <a:solidFill>
                  <a:schemeClr val="tx1"/>
                </a:solidFill>
              </a:rPr>
              <a:t>Node.js</a:t>
            </a:r>
            <a:r>
              <a:rPr lang="en-US" sz="1200" dirty="0" smtClean="0">
                <a:solidFill>
                  <a:schemeClr val="tx1"/>
                </a:solidFill>
              </a:rPr>
              <a:t> and </a:t>
            </a:r>
            <a:r>
              <a:rPr lang="en-US" sz="1200" dirty="0" err="1" smtClean="0">
                <a:solidFill>
                  <a:schemeClr val="tx1"/>
                </a:solidFill>
              </a:rPr>
              <a:t>MongoDB</a:t>
            </a:r>
            <a:r>
              <a:rPr lang="en-US" sz="1200" dirty="0" smtClean="0">
                <a:solidFill>
                  <a:schemeClr val="tx1"/>
                </a:solidFill>
              </a:rPr>
              <a:t> for its mobile platform. </a:t>
            </a:r>
            <a:r>
              <a:rPr lang="en-US" sz="1200" dirty="0" err="1" smtClean="0">
                <a:solidFill>
                  <a:schemeClr val="tx1"/>
                </a:solidFill>
              </a:rPr>
              <a:t>iOS</a:t>
            </a:r>
            <a:r>
              <a:rPr lang="en-US" sz="1200" dirty="0" smtClean="0">
                <a:solidFill>
                  <a:schemeClr val="tx1"/>
                </a:solidFill>
              </a:rPr>
              <a:t> and Android apps are based on it.</a:t>
            </a:r>
          </a:p>
          <a:p>
            <a:endParaRPr lang="en-US" sz="1200" dirty="0" smtClean="0">
              <a:solidFill>
                <a:schemeClr val="tx1"/>
              </a:solidFill>
            </a:endParaRPr>
          </a:p>
          <a:p>
            <a:r>
              <a:rPr lang="en-US" sz="1200" b="1" dirty="0" smtClean="0">
                <a:solidFill>
                  <a:schemeClr val="tx1"/>
                </a:solidFill>
              </a:rPr>
              <a:t>eBay</a:t>
            </a:r>
            <a:r>
              <a:rPr lang="en-US" sz="1200" dirty="0" smtClean="0">
                <a:solidFill>
                  <a:schemeClr val="tx1"/>
                </a:solidFill>
              </a:rPr>
              <a:t> : Uses </a:t>
            </a:r>
            <a:r>
              <a:rPr lang="en-US" sz="1200" dirty="0" err="1" smtClean="0">
                <a:solidFill>
                  <a:schemeClr val="tx1"/>
                </a:solidFill>
              </a:rPr>
              <a:t>Node.js</a:t>
            </a:r>
            <a:r>
              <a:rPr lang="en-US" sz="1200" dirty="0" smtClean="0">
                <a:solidFill>
                  <a:schemeClr val="tx1"/>
                </a:solidFill>
              </a:rPr>
              <a:t> along with </a:t>
            </a:r>
            <a:r>
              <a:rPr lang="en-US" sz="1200" dirty="0" err="1" smtClean="0">
                <a:solidFill>
                  <a:schemeClr val="tx1"/>
                </a:solidFill>
              </a:rPr>
              <a:t>ql.io</a:t>
            </a:r>
            <a:r>
              <a:rPr lang="en-US" sz="1200" dirty="0" smtClean="0">
                <a:solidFill>
                  <a:schemeClr val="tx1"/>
                </a:solidFill>
              </a:rPr>
              <a:t> to help application developers in improving eBay’s end user experience.</a:t>
            </a:r>
          </a:p>
          <a:p>
            <a:endParaRPr lang="en-US" sz="1200" dirty="0" smtClean="0">
              <a:solidFill>
                <a:schemeClr val="tx1"/>
              </a:solidFill>
            </a:endParaRPr>
          </a:p>
          <a:p>
            <a:r>
              <a:rPr lang="en-US" sz="1200" b="1" dirty="0" smtClean="0">
                <a:solidFill>
                  <a:schemeClr val="tx1"/>
                </a:solidFill>
              </a:rPr>
              <a:t>Dow Jones </a:t>
            </a:r>
            <a:r>
              <a:rPr lang="en-US" sz="1200" dirty="0" smtClean="0">
                <a:solidFill>
                  <a:schemeClr val="tx1"/>
                </a:solidFill>
              </a:rPr>
              <a:t>: The WSJ Social front-end is written completely in </a:t>
            </a:r>
            <a:r>
              <a:rPr lang="en-US" sz="1200" dirty="0" err="1" smtClean="0">
                <a:solidFill>
                  <a:schemeClr val="tx1"/>
                </a:solidFill>
              </a:rPr>
              <a:t>Node.js</a:t>
            </a:r>
            <a:r>
              <a:rPr lang="en-US" sz="1200" dirty="0" smtClean="0">
                <a:solidFill>
                  <a:schemeClr val="tx1"/>
                </a:solidFill>
              </a:rPr>
              <a:t>, using </a:t>
            </a:r>
            <a:r>
              <a:rPr lang="en-US" sz="1200" dirty="0" err="1" smtClean="0">
                <a:solidFill>
                  <a:schemeClr val="tx1"/>
                </a:solidFill>
              </a:rPr>
              <a:t>Express.js</a:t>
            </a:r>
            <a:r>
              <a:rPr lang="en-US" sz="1200" dirty="0" smtClean="0">
                <a:solidFill>
                  <a:schemeClr val="tx1"/>
                </a:solidFill>
              </a:rPr>
              <a:t>, and many other modules.</a:t>
            </a:r>
          </a:p>
          <a:p>
            <a:r>
              <a:rPr lang="en-US" sz="1200" dirty="0" smtClean="0">
                <a:solidFill>
                  <a:schemeClr val="tx1"/>
                </a:solidFill>
              </a:rPr>
              <a:t>Complete list can be found at: </a:t>
            </a:r>
          </a:p>
          <a:p>
            <a:endParaRPr lang="en-US" sz="1200" dirty="0" smtClean="0">
              <a:solidFill>
                <a:schemeClr val="tx1"/>
              </a:solidFill>
            </a:endParaRPr>
          </a:p>
          <a:p>
            <a:endParaRPr lang="en-US" sz="1050"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5</a:t>
            </a:fld>
            <a:endParaRPr lang="en-US"/>
          </a:p>
        </p:txBody>
      </p:sp>
    </p:spTree>
    <p:extLst>
      <p:ext uri="{BB962C8B-B14F-4D97-AF65-F5344CB8AC3E}">
        <p14:creationId xmlns:p14="http://schemas.microsoft.com/office/powerpoint/2010/main" val="41132841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sz="1200" dirty="0" smtClean="0">
                <a:solidFill>
                  <a:srgbClr val="000000"/>
                </a:solidFill>
              </a:rPr>
              <a:t>In Jade we divide markups into “Reusable blocks”.</a:t>
            </a:r>
          </a:p>
          <a:p>
            <a:pPr marL="285750" indent="-285750">
              <a:buFont typeface="Arial"/>
              <a:buChar char="•"/>
            </a:pPr>
            <a:endParaRPr lang="en-US" sz="1200" dirty="0" smtClean="0">
              <a:solidFill>
                <a:srgbClr val="000000"/>
              </a:solidFill>
            </a:endParaRPr>
          </a:p>
          <a:p>
            <a:pPr marL="285750" indent="-285750">
              <a:buFont typeface="Arial"/>
              <a:buChar char="•"/>
            </a:pPr>
            <a:r>
              <a:rPr lang="en-US" sz="1200" dirty="0" smtClean="0">
                <a:solidFill>
                  <a:srgbClr val="000000"/>
                </a:solidFill>
              </a:rPr>
              <a:t> Extendable : Some of the Jade Views can extend other Jade Views.</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55</a:t>
            </a:fld>
            <a:endParaRPr lang="en-US"/>
          </a:p>
        </p:txBody>
      </p:sp>
    </p:spTree>
    <p:extLst>
      <p:ext uri="{BB962C8B-B14F-4D97-AF65-F5344CB8AC3E}">
        <p14:creationId xmlns:p14="http://schemas.microsoft.com/office/powerpoint/2010/main" val="1345684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solidFill>
                  <a:srgbClr val="000000"/>
                </a:solidFill>
              </a:rPr>
              <a:t>Flags Options : </a:t>
            </a:r>
          </a:p>
          <a:p>
            <a:pPr marL="342900" indent="-342900">
              <a:buFont typeface="+mj-lt"/>
              <a:buAutoNum type="arabicPeriod"/>
            </a:pPr>
            <a:r>
              <a:rPr lang="en-US" sz="1200" dirty="0" smtClean="0">
                <a:solidFill>
                  <a:srgbClr val="000000"/>
                </a:solidFill>
              </a:rPr>
              <a:t>'r' - Open file for reading. An exception occurs if the file does not exist.</a:t>
            </a:r>
          </a:p>
          <a:p>
            <a:pPr marL="342900" indent="-342900">
              <a:buFont typeface="+mj-lt"/>
              <a:buAutoNum type="arabicPeriod"/>
            </a:pPr>
            <a:r>
              <a:rPr lang="en-US" sz="1200" dirty="0" smtClean="0">
                <a:solidFill>
                  <a:srgbClr val="000000"/>
                </a:solidFill>
              </a:rPr>
              <a:t>'r+' - Open file for reading and writing. An exception occurs if the file does not exist.</a:t>
            </a:r>
          </a:p>
          <a:p>
            <a:pPr marL="342900" indent="-342900">
              <a:buFont typeface="+mj-lt"/>
              <a:buAutoNum type="arabicPeriod"/>
            </a:pPr>
            <a:r>
              <a:rPr lang="en-US" sz="1200" dirty="0" smtClean="0">
                <a:solidFill>
                  <a:srgbClr val="000000"/>
                </a:solidFill>
              </a:rPr>
              <a:t>'w' - Open file for writing. The file is created (if it does not exist) or truncated (if it exists).</a:t>
            </a:r>
          </a:p>
          <a:p>
            <a:pPr marL="342900" indent="-342900">
              <a:buFont typeface="+mj-lt"/>
              <a:buAutoNum type="arabicPeriod"/>
            </a:pPr>
            <a:r>
              <a:rPr lang="en-US" sz="1200" dirty="0" smtClean="0">
                <a:solidFill>
                  <a:srgbClr val="000000"/>
                </a:solidFill>
              </a:rPr>
              <a:t>'w+' - Open file for reading and writing. The file is created (if it does not exist) or truncated (if it exists).</a:t>
            </a:r>
          </a:p>
          <a:p>
            <a:pPr marL="342900" indent="-342900">
              <a:buFont typeface="+mj-lt"/>
              <a:buAutoNum type="arabicPeriod"/>
            </a:pPr>
            <a:r>
              <a:rPr lang="en-US" sz="1200" dirty="0" smtClean="0">
                <a:solidFill>
                  <a:srgbClr val="000000"/>
                </a:solidFill>
              </a:rPr>
              <a:t>'a' - Open file for appending. The file is created if it does not exist.</a:t>
            </a:r>
          </a:p>
          <a:p>
            <a:pPr marL="342900" indent="-342900">
              <a:buFont typeface="+mj-lt"/>
              <a:buAutoNum type="arabicPeriod"/>
            </a:pPr>
            <a:r>
              <a:rPr lang="en-US" sz="1200" dirty="0" smtClean="0">
                <a:solidFill>
                  <a:srgbClr val="000000"/>
                </a:solidFill>
              </a:rPr>
              <a:t>'a+' - Open file for reading and appending. The file is created if it does not exist.</a:t>
            </a:r>
          </a:p>
          <a:p>
            <a:endParaRPr lang="en-US" dirty="0"/>
          </a:p>
        </p:txBody>
      </p:sp>
      <p:sp>
        <p:nvSpPr>
          <p:cNvPr id="4" name="Slide Number Placeholder 3"/>
          <p:cNvSpPr>
            <a:spLocks noGrp="1"/>
          </p:cNvSpPr>
          <p:nvPr>
            <p:ph type="sldNum" sz="quarter" idx="10"/>
          </p:nvPr>
        </p:nvSpPr>
        <p:spPr/>
        <p:txBody>
          <a:bodyPr/>
          <a:lstStyle/>
          <a:p>
            <a:fld id="{D2DF3129-B32E-EF4F-98C3-B0CFD37122D0}" type="slidenum">
              <a:rPr lang="en-US" smtClean="0"/>
              <a:pPr/>
              <a:t>70</a:t>
            </a:fld>
            <a:endParaRPr lang="en-US"/>
          </a:p>
        </p:txBody>
      </p:sp>
    </p:spTree>
    <p:extLst>
      <p:ext uri="{BB962C8B-B14F-4D97-AF65-F5344CB8AC3E}">
        <p14:creationId xmlns:p14="http://schemas.microsoft.com/office/powerpoint/2010/main" val="1388800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functions of stat object:</a:t>
            </a:r>
          </a:p>
          <a:p>
            <a:r>
              <a:rPr lang="en-US" dirty="0" err="1" smtClean="0"/>
              <a:t>stats.isFile</a:t>
            </a:r>
            <a:r>
              <a:rPr lang="en-US" dirty="0" smtClean="0"/>
              <a:t>()</a:t>
            </a:r>
          </a:p>
          <a:p>
            <a:r>
              <a:rPr lang="en-US" dirty="0" err="1" smtClean="0"/>
              <a:t>stats.isDirectory</a:t>
            </a:r>
            <a:r>
              <a:rPr lang="en-US" dirty="0" smtClean="0"/>
              <a:t>()</a:t>
            </a:r>
          </a:p>
          <a:p>
            <a:r>
              <a:rPr lang="en-US" dirty="0" err="1" smtClean="0"/>
              <a:t>stats.isBlockDevice</a:t>
            </a:r>
            <a:r>
              <a:rPr lang="en-US" dirty="0" smtClean="0"/>
              <a:t>()</a:t>
            </a:r>
          </a:p>
          <a:p>
            <a:r>
              <a:rPr lang="en-US" dirty="0" err="1" smtClean="0"/>
              <a:t>stats.isCharacterDevice</a:t>
            </a:r>
            <a:r>
              <a:rPr lang="en-US" dirty="0" smtClean="0"/>
              <a:t>()</a:t>
            </a:r>
          </a:p>
          <a:p>
            <a:r>
              <a:rPr lang="en-US" dirty="0" err="1" smtClean="0"/>
              <a:t>stats.isSymbolicLink</a:t>
            </a:r>
            <a:r>
              <a:rPr lang="en-US" dirty="0" smtClean="0"/>
              <a:t>() (only valid with </a:t>
            </a:r>
            <a:r>
              <a:rPr lang="en-US" dirty="0" err="1" smtClean="0"/>
              <a:t>fs.lstat</a:t>
            </a:r>
            <a:r>
              <a:rPr lang="en-US" dirty="0" smtClean="0"/>
              <a:t>())</a:t>
            </a:r>
          </a:p>
          <a:p>
            <a:r>
              <a:rPr lang="en-US" dirty="0" err="1" smtClean="0"/>
              <a:t>stats.isFIFO</a:t>
            </a:r>
            <a:r>
              <a:rPr lang="en-US" dirty="0" smtClean="0"/>
              <a:t>()</a:t>
            </a:r>
          </a:p>
          <a:p>
            <a:r>
              <a:rPr lang="en-US" dirty="0" err="1" smtClean="0"/>
              <a:t>stats.isSocket</a:t>
            </a:r>
            <a:r>
              <a:rPr lang="en-US" dirty="0" smtClean="0"/>
              <a:t>()</a:t>
            </a:r>
            <a:endParaRPr lang="en-US" dirty="0"/>
          </a:p>
        </p:txBody>
      </p:sp>
      <p:sp>
        <p:nvSpPr>
          <p:cNvPr id="4" name="Slide Number Placeholder 3"/>
          <p:cNvSpPr>
            <a:spLocks noGrp="1"/>
          </p:cNvSpPr>
          <p:nvPr>
            <p:ph type="sldNum" sz="quarter" idx="10"/>
          </p:nvPr>
        </p:nvSpPr>
        <p:spPr/>
        <p:txBody>
          <a:bodyPr/>
          <a:lstStyle/>
          <a:p>
            <a:fld id="{D2DF3129-B32E-EF4F-98C3-B0CFD37122D0}" type="slidenum">
              <a:rPr lang="en-US" smtClean="0"/>
              <a:pPr/>
              <a:t>72</a:t>
            </a:fld>
            <a:endParaRPr lang="en-US"/>
          </a:p>
        </p:txBody>
      </p:sp>
    </p:spTree>
    <p:extLst>
      <p:ext uri="{BB962C8B-B14F-4D97-AF65-F5344CB8AC3E}">
        <p14:creationId xmlns:p14="http://schemas.microsoft.com/office/powerpoint/2010/main" val="2283750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DF3129-B32E-EF4F-98C3-B0CFD37122D0}" type="slidenum">
              <a:rPr lang="en-US" smtClean="0"/>
              <a:pPr/>
              <a:t>73</a:t>
            </a:fld>
            <a:endParaRPr lang="en-US"/>
          </a:p>
        </p:txBody>
      </p:sp>
    </p:spTree>
    <p:extLst>
      <p:ext uri="{BB962C8B-B14F-4D97-AF65-F5344CB8AC3E}">
        <p14:creationId xmlns:p14="http://schemas.microsoft.com/office/powerpoint/2010/main" val="3228376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83</a:t>
            </a:fld>
            <a:endParaRPr lang="en-US"/>
          </a:p>
        </p:txBody>
      </p:sp>
    </p:spTree>
    <p:extLst>
      <p:ext uri="{BB962C8B-B14F-4D97-AF65-F5344CB8AC3E}">
        <p14:creationId xmlns:p14="http://schemas.microsoft.com/office/powerpoint/2010/main" val="2785806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84</a:t>
            </a:fld>
            <a:endParaRPr lang="en-US"/>
          </a:p>
        </p:txBody>
      </p:sp>
    </p:spTree>
    <p:extLst>
      <p:ext uri="{BB962C8B-B14F-4D97-AF65-F5344CB8AC3E}">
        <p14:creationId xmlns:p14="http://schemas.microsoft.com/office/powerpoint/2010/main" val="27858065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 </a:t>
            </a:r>
            <a:r>
              <a:rPr lang="en-US" dirty="0" err="1" smtClean="0"/>
              <a:t>cassandra</a:t>
            </a:r>
            <a:r>
              <a:rPr lang="en-US" dirty="0" smtClean="0"/>
              <a:t> in Tabular</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124</a:t>
            </a:fld>
            <a:endParaRPr lang="en-US"/>
          </a:p>
        </p:txBody>
      </p:sp>
    </p:spTree>
    <p:extLst>
      <p:ext uri="{BB962C8B-B14F-4D97-AF65-F5344CB8AC3E}">
        <p14:creationId xmlns:p14="http://schemas.microsoft.com/office/powerpoint/2010/main" val="82815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buFont typeface="Arial" pitchFamily="34" charset="0"/>
              <a:buChar char="•"/>
            </a:pPr>
            <a:r>
              <a:rPr lang="en-US" sz="1200" dirty="0" smtClean="0">
                <a:solidFill>
                  <a:schemeClr val="tx1"/>
                </a:solidFill>
                <a:latin typeface="Georgia" pitchFamily="18" charset="0"/>
              </a:rPr>
              <a:t>Is still in Beta phase. Latest version is 0.6.11</a:t>
            </a:r>
          </a:p>
          <a:p>
            <a:pPr>
              <a:buFont typeface="Arial" pitchFamily="34" charset="0"/>
              <a:buChar char="•"/>
            </a:pPr>
            <a:r>
              <a:rPr lang="en-US" sz="1200" dirty="0" smtClean="0">
                <a:solidFill>
                  <a:schemeClr val="tx1"/>
                </a:solidFill>
                <a:latin typeface="Georgia" pitchFamily="18" charset="0"/>
              </a:rPr>
              <a:t>Is Open Source. It runs well on Linux systems, can also run on Windows systems.</a:t>
            </a:r>
          </a:p>
          <a:p>
            <a:pPr>
              <a:buFont typeface="Arial" pitchFamily="34" charset="0"/>
              <a:buChar char="•"/>
            </a:pPr>
            <a:r>
              <a:rPr lang="en-US" sz="1200" dirty="0" smtClean="0">
                <a:solidFill>
                  <a:schemeClr val="tx1"/>
                </a:solidFill>
                <a:latin typeface="Georgia" pitchFamily="18" charset="0"/>
              </a:rPr>
              <a:t>In simple words </a:t>
            </a:r>
            <a:r>
              <a:rPr lang="en-US" sz="1200" dirty="0" err="1" smtClean="0">
                <a:solidFill>
                  <a:schemeClr val="tx1"/>
                </a:solidFill>
                <a:latin typeface="Georgia" pitchFamily="18" charset="0"/>
              </a:rPr>
              <a:t>Node.js</a:t>
            </a:r>
            <a:r>
              <a:rPr lang="en-US" sz="1200" dirty="0" smtClean="0">
                <a:solidFill>
                  <a:schemeClr val="tx1"/>
                </a:solidFill>
                <a:latin typeface="Georgia" pitchFamily="18" charset="0"/>
              </a:rPr>
              <a:t> is ‘server-side JavaScript’.</a:t>
            </a:r>
          </a:p>
          <a:p>
            <a:pPr>
              <a:buFont typeface="Arial" pitchFamily="34" charset="0"/>
              <a:buChar char="•"/>
            </a:pPr>
            <a:r>
              <a:rPr lang="en-US" sz="1200" dirty="0" smtClean="0">
                <a:solidFill>
                  <a:schemeClr val="tx1"/>
                </a:solidFill>
                <a:latin typeface="Georgia" pitchFamily="18" charset="0"/>
              </a:rPr>
              <a:t>It’s a command line tool.</a:t>
            </a:r>
          </a:p>
          <a:p>
            <a:pPr>
              <a:buFont typeface="Arial" pitchFamily="34" charset="0"/>
              <a:buChar char="•"/>
            </a:pPr>
            <a:endParaRPr lang="en-US" sz="1200" dirty="0" smtClean="0">
              <a:solidFill>
                <a:schemeClr val="tx1"/>
              </a:solidFill>
              <a:latin typeface="Georgia" pitchFamily="18" charset="0"/>
            </a:endParaRPr>
          </a:p>
          <a:p>
            <a:pPr>
              <a:buFont typeface="Arial" pitchFamily="34" charset="0"/>
              <a:buChar char="•"/>
            </a:pPr>
            <a:r>
              <a:rPr lang="en-US" sz="2000" dirty="0" smtClean="0">
                <a:solidFill>
                  <a:schemeClr val="tx1"/>
                </a:solidFill>
                <a:latin typeface="Georgia" pitchFamily="18" charset="0"/>
              </a:rPr>
              <a:t>In ‘</a:t>
            </a:r>
            <a:r>
              <a:rPr lang="en-US" sz="2000" dirty="0" err="1" smtClean="0">
                <a:solidFill>
                  <a:schemeClr val="tx1"/>
                </a:solidFill>
                <a:latin typeface="Georgia" pitchFamily="18" charset="0"/>
              </a:rPr>
              <a:t>Node.js</a:t>
            </a:r>
            <a:r>
              <a:rPr lang="en-US" sz="2000" dirty="0" smtClean="0">
                <a:solidFill>
                  <a:schemeClr val="tx1"/>
                </a:solidFill>
                <a:latin typeface="Georgia" pitchFamily="18" charset="0"/>
              </a:rPr>
              <a:t>’ , ‘.</a:t>
            </a:r>
            <a:r>
              <a:rPr lang="en-US" sz="2000" dirty="0" err="1" smtClean="0">
                <a:solidFill>
                  <a:schemeClr val="tx1"/>
                </a:solidFill>
                <a:latin typeface="Georgia" pitchFamily="18" charset="0"/>
              </a:rPr>
              <a:t>js</a:t>
            </a:r>
            <a:r>
              <a:rPr lang="en-US" sz="2000" dirty="0" smtClean="0">
                <a:solidFill>
                  <a:schemeClr val="tx1"/>
                </a:solidFill>
                <a:latin typeface="Georgia" pitchFamily="18" charset="0"/>
              </a:rPr>
              <a:t>’ doesn’t mean that its solely written JavaScript. It is 40% JS and 60% C++. </a:t>
            </a:r>
          </a:p>
          <a:p>
            <a:endParaRPr lang="en-US" sz="2000" dirty="0" smtClean="0">
              <a:solidFill>
                <a:schemeClr val="tx1"/>
              </a:solidFill>
              <a:latin typeface="Georgia" pitchFamily="18" charset="0"/>
            </a:endParaRPr>
          </a:p>
          <a:p>
            <a:pPr>
              <a:buFont typeface="Arial" pitchFamily="34" charset="0"/>
              <a:buChar char="•"/>
            </a:pPr>
            <a:r>
              <a:rPr lang="en-US" sz="2000" dirty="0" smtClean="0">
                <a:solidFill>
                  <a:srgbClr val="FF0000"/>
                </a:solidFill>
                <a:latin typeface="Georgia" pitchFamily="18" charset="0"/>
              </a:rPr>
              <a:t> It is not a web framework and it is not a language.</a:t>
            </a:r>
          </a:p>
          <a:p>
            <a:endParaRPr lang="en-US" sz="2000" dirty="0" smtClean="0">
              <a:solidFill>
                <a:schemeClr val="tx1"/>
              </a:solidFill>
              <a:latin typeface="Georgia" pitchFamily="18" charset="0"/>
            </a:endParaRPr>
          </a:p>
          <a:p>
            <a:pPr>
              <a:buFont typeface="Arial" pitchFamily="34" charset="0"/>
              <a:buChar char="•"/>
            </a:pPr>
            <a:r>
              <a:rPr lang="en-US" sz="2000" dirty="0" smtClean="0">
                <a:solidFill>
                  <a:schemeClr val="tx1"/>
                </a:solidFill>
                <a:latin typeface="Georgia" pitchFamily="18" charset="0"/>
              </a:rPr>
              <a:t>From the official site:</a:t>
            </a:r>
          </a:p>
          <a:p>
            <a:pPr lvl="1">
              <a:buNone/>
            </a:pPr>
            <a:r>
              <a:rPr lang="en-US" sz="2000" dirty="0" smtClean="0">
                <a:solidFill>
                  <a:schemeClr val="tx1"/>
                </a:solidFill>
                <a:latin typeface="Georgia" pitchFamily="18" charset="0"/>
              </a:rPr>
              <a:t>	-	‘Node's goal is to provide an easy way to build scalable network programs’  - (from </a:t>
            </a:r>
            <a:r>
              <a:rPr lang="en-US" sz="2000" dirty="0" err="1" smtClean="0">
                <a:solidFill>
                  <a:schemeClr val="tx1"/>
                </a:solidFill>
                <a:latin typeface="Georgia" pitchFamily="18" charset="0"/>
              </a:rPr>
              <a:t>nodejs.org</a:t>
            </a:r>
            <a:r>
              <a:rPr lang="en-US" sz="2000" dirty="0" smtClean="0">
                <a:solidFill>
                  <a:schemeClr val="tx1"/>
                </a:solidFill>
                <a:latin typeface="Georgia" pitchFamily="18" charset="0"/>
              </a:rPr>
              <a:t>!) </a:t>
            </a:r>
          </a:p>
          <a:p>
            <a:pPr>
              <a:buFont typeface="Arial" pitchFamily="34" charset="0"/>
              <a:buChar char="•"/>
            </a:pPr>
            <a:endParaRPr lang="en-US" sz="1200" dirty="0" smtClean="0">
              <a:solidFill>
                <a:schemeClr val="tx1"/>
              </a:solidFill>
              <a:latin typeface="Georgia" pitchFamily="18" charset="0"/>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7</a:t>
            </a:fld>
            <a:endParaRPr lang="en-US"/>
          </a:p>
        </p:txBody>
      </p:sp>
    </p:spTree>
    <p:extLst>
      <p:ext uri="{BB962C8B-B14F-4D97-AF65-F5344CB8AC3E}">
        <p14:creationId xmlns:p14="http://schemas.microsoft.com/office/powerpoint/2010/main" val="2660562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www.npmjs.org</a:t>
            </a:r>
            <a:r>
              <a:rPr lang="en-US" dirty="0" smtClean="0"/>
              <a:t>/browse/</a:t>
            </a:r>
            <a:r>
              <a:rPr lang="en-US" dirty="0" err="1" smtClean="0"/>
              <a:t>starScreen</a:t>
            </a:r>
            <a:r>
              <a:rPr lang="en-US" dirty="0" smtClean="0"/>
              <a:t> Shot 2014-11-13 at 7.15.12 PM</a:t>
            </a:r>
          </a:p>
          <a:p>
            <a:r>
              <a:rPr lang="en-US" dirty="0" err="1" smtClean="0"/>
              <a:t>buzzzz</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8</a:t>
            </a:fld>
            <a:endParaRPr lang="en-US"/>
          </a:p>
        </p:txBody>
      </p:sp>
    </p:spTree>
    <p:extLst>
      <p:ext uri="{BB962C8B-B14F-4D97-AF65-F5344CB8AC3E}">
        <p14:creationId xmlns:p14="http://schemas.microsoft.com/office/powerpoint/2010/main" val="1090204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buFont typeface="Arial" pitchFamily="34" charset="0"/>
              <a:buChar char="•"/>
            </a:pPr>
            <a:r>
              <a:rPr lang="en-US" sz="2000" dirty="0" smtClean="0">
                <a:solidFill>
                  <a:schemeClr val="tx1"/>
                </a:solidFill>
                <a:latin typeface="Georgia" pitchFamily="-65" charset="0"/>
                <a:ea typeface="ＭＳ Ｐゴシック" pitchFamily="-65" charset="-128"/>
              </a:rPr>
              <a:t>The </a:t>
            </a:r>
            <a:r>
              <a:rPr lang="en-US" sz="2000" b="1" dirty="0" smtClean="0">
                <a:solidFill>
                  <a:schemeClr val="tx1"/>
                </a:solidFill>
                <a:latin typeface="Georgia" pitchFamily="-65" charset="0"/>
                <a:ea typeface="ＭＳ Ｐゴシック" pitchFamily="-65" charset="-128"/>
              </a:rPr>
              <a:t>V8 JavaScript Engine</a:t>
            </a:r>
            <a:r>
              <a:rPr lang="en-US" sz="2000" dirty="0" smtClean="0">
                <a:solidFill>
                  <a:schemeClr val="tx1"/>
                </a:solidFill>
                <a:latin typeface="Georgia" pitchFamily="-65" charset="0"/>
                <a:ea typeface="ＭＳ Ｐゴシック" pitchFamily="-65" charset="-128"/>
              </a:rPr>
              <a:t> is an open source JavaScript engine developed by Google for the Google Chrome web browser. </a:t>
            </a:r>
          </a:p>
          <a:p>
            <a:pPr lvl="2">
              <a:buNone/>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r>
              <a:rPr lang="en-US" sz="2000" dirty="0" smtClean="0">
                <a:solidFill>
                  <a:schemeClr val="tx1"/>
                </a:solidFill>
                <a:latin typeface="Georgia" pitchFamily="-65" charset="0"/>
                <a:ea typeface="ＭＳ Ｐゴシック" pitchFamily="-65" charset="-128"/>
              </a:rPr>
              <a:t> V8 is used both in a browser (notably in Chrome and Chromium browsers) and as a standalone high-performance engine that can be integrated into independent projects, for example server-side JavaScript in </a:t>
            </a:r>
            <a:r>
              <a:rPr lang="en-US" sz="2000" dirty="0" err="1" smtClean="0">
                <a:solidFill>
                  <a:schemeClr val="tx1"/>
                </a:solidFill>
                <a:latin typeface="Georgia" pitchFamily="-65" charset="0"/>
                <a:ea typeface="ＭＳ Ｐゴシック" pitchFamily="-65" charset="-128"/>
              </a:rPr>
              <a:t>Node.js</a:t>
            </a:r>
            <a:r>
              <a:rPr lang="en-US" sz="2000" dirty="0" smtClean="0">
                <a:solidFill>
                  <a:schemeClr val="tx1"/>
                </a:solidFill>
                <a:latin typeface="Georgia" pitchFamily="-65" charset="0"/>
                <a:ea typeface="ＭＳ Ｐゴシック" pitchFamily="-65" charset="-128"/>
              </a:rPr>
              <a:t>.</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10</a:t>
            </a:fld>
            <a:endParaRPr lang="en-US"/>
          </a:p>
        </p:txBody>
      </p:sp>
    </p:spTree>
    <p:extLst>
      <p:ext uri="{BB962C8B-B14F-4D97-AF65-F5344CB8AC3E}">
        <p14:creationId xmlns:p14="http://schemas.microsoft.com/office/powerpoint/2010/main" val="1124656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V8 compiles all </a:t>
            </a:r>
            <a:r>
              <a:rPr lang="en-US" dirty="0" err="1" smtClean="0">
                <a:solidFill>
                  <a:srgbClr val="FF0000"/>
                </a:solidFill>
              </a:rPr>
              <a:t>javascript</a:t>
            </a:r>
            <a:r>
              <a:rPr lang="en-US" baseline="0" dirty="0" smtClean="0">
                <a:solidFill>
                  <a:srgbClr val="FF0000"/>
                </a:solidFill>
              </a:rPr>
              <a:t> code to native machine code, there is no </a:t>
            </a:r>
            <a:r>
              <a:rPr lang="en-US" baseline="0" dirty="0" err="1" smtClean="0">
                <a:solidFill>
                  <a:srgbClr val="FF0000"/>
                </a:solidFill>
              </a:rPr>
              <a:t>intrepretation</a:t>
            </a:r>
            <a:r>
              <a:rPr lang="en-US" baseline="0" dirty="0" smtClean="0">
                <a:solidFill>
                  <a:srgbClr val="FF0000"/>
                </a:solidFill>
              </a:rPr>
              <a:t> and no byte code.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rPr>
              <a:t>Compilation is done one function at a time, and the function is not compiled until it is </a:t>
            </a:r>
            <a:r>
              <a:rPr lang="en-US" baseline="0" dirty="0" err="1" smtClean="0">
                <a:solidFill>
                  <a:srgbClr val="FF0000"/>
                </a:solidFill>
              </a:rPr>
              <a:t>atleast</a:t>
            </a:r>
            <a:r>
              <a:rPr lang="en-US" baseline="0" dirty="0" smtClean="0">
                <a:solidFill>
                  <a:srgbClr val="FF0000"/>
                </a:solidFill>
              </a:rPr>
              <a:t> called once. So, if you have a big library script then V8 is not going to compile the unused parts of it.</a:t>
            </a:r>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solidFill>
                  <a:srgbClr val="FF0000"/>
                </a:solidFill>
              </a:rPr>
              <a:t>Bytecode</a:t>
            </a:r>
            <a:r>
              <a:rPr lang="en-US" dirty="0" smtClean="0">
                <a:solidFill>
                  <a:srgbClr val="FF0000"/>
                </a:solidFill>
              </a:rPr>
              <a:t> is useful in situations where we can</a:t>
            </a:r>
            <a:r>
              <a:rPr lang="en-US" baseline="0" dirty="0" smtClean="0">
                <a:solidFill>
                  <a:srgbClr val="FF0000"/>
                </a:solidFill>
              </a:rPr>
              <a:t> do some of the full compiler’s work ahead of time.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rPr>
              <a:t>Since, In a web browser that wont make sense, actually the full compiler is much better for V8.</a:t>
            </a:r>
            <a:endParaRPr lang="en-US" dirty="0" smtClean="0">
              <a:solidFill>
                <a:srgbClr val="FF0000"/>
              </a:solidFill>
            </a:endParaRPr>
          </a:p>
        </p:txBody>
      </p:sp>
      <p:sp>
        <p:nvSpPr>
          <p:cNvPr id="4" name="Slide Number Placeholder 3"/>
          <p:cNvSpPr>
            <a:spLocks noGrp="1"/>
          </p:cNvSpPr>
          <p:nvPr>
            <p:ph type="sldNum" sz="quarter" idx="10"/>
          </p:nvPr>
        </p:nvSpPr>
        <p:spPr/>
        <p:txBody>
          <a:bodyPr/>
          <a:lstStyle/>
          <a:p>
            <a:fld id="{D9E2E491-41B3-4440-BDC6-E6F1A954F213}" type="slidenum">
              <a:rPr lang="en-US" smtClean="0"/>
              <a:pPr/>
              <a:t>11</a:t>
            </a:fld>
            <a:endParaRPr lang="en-US"/>
          </a:p>
        </p:txBody>
      </p:sp>
    </p:spTree>
    <p:extLst>
      <p:ext uri="{BB962C8B-B14F-4D97-AF65-F5344CB8AC3E}">
        <p14:creationId xmlns:p14="http://schemas.microsoft.com/office/powerpoint/2010/main" val="469505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V8 has a full</a:t>
            </a:r>
            <a:r>
              <a:rPr lang="en-US" baseline="0" dirty="0" smtClean="0"/>
              <a:t> compiler that converts all the </a:t>
            </a:r>
            <a:r>
              <a:rPr lang="en-US" baseline="0" dirty="0" err="1" smtClean="0"/>
              <a:t>javascript</a:t>
            </a:r>
            <a:r>
              <a:rPr lang="en-US" baseline="0" dirty="0" smtClean="0"/>
              <a:t> code to native code without any optimization. And the other helper compiler that is used to compile the “HOT” functions of the native code. The helper compiler is crankshaft.</a:t>
            </a:r>
          </a:p>
          <a:p>
            <a:r>
              <a:rPr lang="en-US" dirty="0" smtClean="0"/>
              <a:t>Crankshaft</a:t>
            </a:r>
            <a:r>
              <a:rPr lang="en-US" baseline="0" dirty="0" smtClean="0"/>
              <a:t> is like a built in profiler.</a:t>
            </a:r>
          </a:p>
          <a:p>
            <a:endParaRPr lang="en-US" baseline="0" dirty="0" smtClean="0"/>
          </a:p>
          <a:p>
            <a:r>
              <a:rPr lang="en-US" baseline="0" dirty="0" smtClean="0"/>
              <a:t>Since V8 is mostly single threaded, execution is paused until either of the compilers are running.</a:t>
            </a:r>
          </a:p>
          <a:p>
            <a:endParaRPr lang="en-US" baseline="0" dirty="0" smtClean="0"/>
          </a:p>
          <a:p>
            <a:r>
              <a:rPr lang="en-US" baseline="0" dirty="0" smtClean="0"/>
              <a:t>Now, in the future version , parts of crankshaft will be running in a separate thread concurrently with </a:t>
            </a:r>
            <a:r>
              <a:rPr lang="en-US" baseline="0" dirty="0" err="1" smtClean="0"/>
              <a:t>javascript</a:t>
            </a:r>
            <a:r>
              <a:rPr lang="en-US" baseline="0" dirty="0" smtClean="0"/>
              <a:t> execution enabling more </a:t>
            </a:r>
            <a:r>
              <a:rPr lang="en-US" baseline="0" dirty="0" err="1" smtClean="0"/>
              <a:t>exprensive</a:t>
            </a:r>
            <a:r>
              <a:rPr lang="en-US" baseline="0" dirty="0" smtClean="0"/>
              <a:t> optimization.	</a:t>
            </a:r>
          </a:p>
          <a:p>
            <a:endParaRPr lang="en-US" baseline="0" dirty="0" smtClean="0"/>
          </a:p>
          <a:p>
            <a:r>
              <a:rPr lang="en-US" baseline="0" dirty="0" smtClean="0"/>
              <a:t>http://</a:t>
            </a:r>
            <a:r>
              <a:rPr lang="en-US" baseline="0" dirty="0" err="1" smtClean="0"/>
              <a:t>jayconrod.com</a:t>
            </a:r>
            <a:r>
              <a:rPr lang="en-US" baseline="0" dirty="0" smtClean="0"/>
              <a:t>/posts/51/a-tour-of-v8-full-compiler</a:t>
            </a:r>
          </a:p>
        </p:txBody>
      </p:sp>
      <p:sp>
        <p:nvSpPr>
          <p:cNvPr id="4" name="Slide Number Placeholder 3"/>
          <p:cNvSpPr>
            <a:spLocks noGrp="1"/>
          </p:cNvSpPr>
          <p:nvPr>
            <p:ph type="sldNum" sz="quarter" idx="10"/>
          </p:nvPr>
        </p:nvSpPr>
        <p:spPr/>
        <p:txBody>
          <a:bodyPr/>
          <a:lstStyle/>
          <a:p>
            <a:fld id="{D9E2E491-41B3-4440-BDC6-E6F1A954F213}" type="slidenum">
              <a:rPr lang="en-US" smtClean="0"/>
              <a:pPr/>
              <a:t>12</a:t>
            </a:fld>
            <a:endParaRPr lang="en-US"/>
          </a:p>
        </p:txBody>
      </p:sp>
    </p:spTree>
    <p:extLst>
      <p:ext uri="{BB962C8B-B14F-4D97-AF65-F5344CB8AC3E}">
        <p14:creationId xmlns:p14="http://schemas.microsoft.com/office/powerpoint/2010/main" val="1503677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application with node which</a:t>
            </a:r>
            <a:r>
              <a:rPr lang="en-US" baseline="0" dirty="0" smtClean="0"/>
              <a:t> we will write will be from a perspective of a single thread process.</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16</a:t>
            </a:fld>
            <a:endParaRPr lang="en-US"/>
          </a:p>
        </p:txBody>
      </p:sp>
    </p:spTree>
    <p:extLst>
      <p:ext uri="{BB962C8B-B14F-4D97-AF65-F5344CB8AC3E}">
        <p14:creationId xmlns:p14="http://schemas.microsoft.com/office/powerpoint/2010/main" val="1347714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Master" Target="../slideMasters/slideMaster3.xml"/><Relationship Id="rId4" Type="http://schemas.openxmlformats.org/officeDocument/2006/relationships/image" Target="../media/image7.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9" name="Subtitle 2"/>
          <p:cNvSpPr>
            <a:spLocks noGrp="1"/>
          </p:cNvSpPr>
          <p:nvPr>
            <p:ph type="subTitle" idx="1" hasCustomPrompt="1"/>
          </p:nvPr>
        </p:nvSpPr>
        <p:spPr>
          <a:xfrm>
            <a:off x="3593592" y="1078992"/>
            <a:ext cx="5038344" cy="411480"/>
          </a:xfrm>
          <a:prstGeom prst="rect">
            <a:avLst/>
          </a:prstGeom>
        </p:spPr>
        <p:txBody>
          <a:bodyPr>
            <a:noAutofit/>
          </a:bodyPr>
          <a:lstStyle>
            <a:lvl1pPr marL="0" indent="0" algn="l">
              <a:buNone/>
              <a:defRPr sz="2000" b="0" i="0">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3" name="Text Placeholder 2"/>
          <p:cNvSpPr>
            <a:spLocks noGrp="1"/>
          </p:cNvSpPr>
          <p:nvPr>
            <p:ph type="body" sz="quarter" idx="10" hasCustomPrompt="1"/>
          </p:nvPr>
        </p:nvSpPr>
        <p:spPr>
          <a:xfrm>
            <a:off x="3594100" y="1737360"/>
            <a:ext cx="5037138" cy="4361688"/>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smtClean="0"/>
          </a:p>
          <a:p>
            <a:pPr lvl="0"/>
            <a:r>
              <a:rPr lang="en-US" dirty="0" smtClean="0"/>
              <a:t>Lorem ipsum dolor sit amet, consectetuer adipiscing elit, sed diam nonummy nibh euismod tincidunt ut laoreet dolore magna aliquam erat volutpat.</a:t>
            </a:r>
            <a:endParaRPr lang="en-US" dirty="0"/>
          </a:p>
        </p:txBody>
      </p:sp>
      <p:cxnSp>
        <p:nvCxnSpPr>
          <p:cNvPr id="13" name="Straight Connector 12"/>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307141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4"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0CE5813-BCD9-3A49-AD9B-930C88872C0D}"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3" name="Text Placeholder 2"/>
          <p:cNvSpPr>
            <a:spLocks noGrp="1"/>
          </p:cNvSpPr>
          <p:nvPr>
            <p:ph type="body" idx="1" hasCustomPrompt="1"/>
          </p:nvPr>
        </p:nvSpPr>
        <p:spPr>
          <a:xfrm>
            <a:off x="521208" y="5157216"/>
            <a:ext cx="3465576" cy="510140"/>
          </a:xfrm>
        </p:spPr>
        <p:txBody>
          <a:bodyPr lIns="0" tIns="0" rIns="0" bIns="0" anchor="b">
            <a:noAutofit/>
          </a:bodyPr>
          <a:lstStyle>
            <a:lvl1pPr marL="0" marR="0" indent="0" algn="l" defTabSz="457200" rtl="0" eaLnBrk="1" fontAlgn="auto" latinLnBrk="0" hangingPunct="1">
              <a:lnSpc>
                <a:spcPct val="130000"/>
              </a:lnSpc>
              <a:spcBef>
                <a:spcPts val="0"/>
              </a:spcBef>
              <a:spcAft>
                <a:spcPts val="0"/>
              </a:spcAft>
              <a:buClr>
                <a:schemeClr val="tx1"/>
              </a:buClr>
              <a:buSzTx/>
              <a:buFont typeface="Wingdings" charset="2"/>
              <a:buNone/>
              <a:tabLst/>
              <a:defRPr sz="1400" i="1"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Caption: ipsum dolor sit amet, consectetuer adipiscing elit, sed diam nibh euismod</a:t>
            </a:r>
          </a:p>
        </p:txBody>
      </p:sp>
      <p:sp>
        <p:nvSpPr>
          <p:cNvPr id="9" name="Title 1"/>
          <p:cNvSpPr>
            <a:spLocks noGrp="1"/>
          </p:cNvSpPr>
          <p:nvPr>
            <p:ph type="title" hasCustomPrompt="1"/>
          </p:nvPr>
        </p:nvSpPr>
        <p:spPr>
          <a:xfrm>
            <a:off x="521208" y="1143000"/>
            <a:ext cx="3465576" cy="2916183"/>
          </a:xfrm>
        </p:spPr>
        <p:txBody>
          <a:bodyPr lIns="0" tIns="0" rIns="0" bIns="0" anchor="t">
            <a:noAutofit/>
          </a:bodyPr>
          <a:lstStyle>
            <a:lvl1pPr algn="l">
              <a:lnSpc>
                <a:spcPct val="90000"/>
              </a:lnSpc>
              <a:defRPr sz="3000" b="0" i="0" cap="none">
                <a:solidFill>
                  <a:schemeClr val="accent2"/>
                </a:solidFill>
                <a:latin typeface="SapientCentroSlab-Light"/>
                <a:cs typeface="SapientCentroSlab-Light"/>
              </a:defRPr>
            </a:lvl1pPr>
          </a:lstStyle>
          <a:p>
            <a:r>
              <a:rPr lang="en-US" dirty="0" smtClean="0"/>
              <a:t>This is a content </a:t>
            </a:r>
            <a:br>
              <a:rPr lang="en-US" dirty="0" smtClean="0"/>
            </a:br>
            <a:r>
              <a:rPr lang="en-US" dirty="0" smtClean="0"/>
              <a:t>and graphic slide. </a:t>
            </a:r>
            <a:br>
              <a:rPr lang="en-US" dirty="0" smtClean="0"/>
            </a:br>
            <a:r>
              <a:rPr lang="en-US" dirty="0" smtClean="0"/>
              <a:t>Your copy goes here and your graphic </a:t>
            </a:r>
            <a:br>
              <a:rPr lang="en-US" dirty="0" smtClean="0"/>
            </a:br>
            <a:r>
              <a:rPr lang="en-US" dirty="0" smtClean="0"/>
              <a:t>goes to the right.</a:t>
            </a:r>
            <a:br>
              <a:rPr lang="en-US" dirty="0" smtClean="0"/>
            </a:br>
            <a:r>
              <a:rPr lang="en-US" dirty="0" smtClean="0"/>
              <a:t/>
            </a:r>
            <a:br>
              <a:rPr lang="en-US" dirty="0" smtClean="0"/>
            </a:br>
            <a:r>
              <a:rPr lang="en-US" dirty="0" smtClean="0"/>
              <a:t>Ipsum dolor sit amet.</a:t>
            </a:r>
            <a:endParaRPr lang="en-US" dirty="0"/>
          </a:p>
        </p:txBody>
      </p:sp>
    </p:spTree>
    <p:extLst>
      <p:ext uri="{BB962C8B-B14F-4D97-AF65-F5344CB8AC3E}">
        <p14:creationId xmlns:p14="http://schemas.microsoft.com/office/powerpoint/2010/main" val="4196369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1339D5AE-5C9F-1344-8263-6A886FBE0B27}"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3530957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3EA208-5915-4294-91C5-C8A8E3134632}" type="datetimeFigureOut">
              <a:rPr lang="en-US" smtClean="0"/>
              <a:t>11/29/2014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1FD83-BFC9-4719-BBEB-0AA7029FC5CD}" type="slidenum">
              <a:rPr lang="en-US" smtClean="0"/>
              <a:t>‹#›</a:t>
            </a:fld>
            <a:endParaRPr lang="en-US"/>
          </a:p>
        </p:txBody>
      </p:sp>
    </p:spTree>
    <p:extLst>
      <p:ext uri="{BB962C8B-B14F-4D97-AF65-F5344CB8AC3E}">
        <p14:creationId xmlns:p14="http://schemas.microsoft.com/office/powerpoint/2010/main" val="327780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0596334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3"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487363" y="1426633"/>
            <a:ext cx="8169274"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80068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9" name="Text Placeholder 2"/>
          <p:cNvSpPr>
            <a:spLocks noGrp="1"/>
          </p:cNvSpPr>
          <p:nvPr>
            <p:ph type="body" sz="quarter" idx="10" hasCustomPrompt="1"/>
          </p:nvPr>
        </p:nvSpPr>
        <p:spPr>
          <a:xfrm>
            <a:off x="487363" y="1426633"/>
            <a:ext cx="8169274" cy="48006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cxnSp>
        <p:nvCxnSpPr>
          <p:cNvPr id="10"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58812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87363"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9399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541837"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03202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4"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25711148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lectric Blue Divider">
    <p:bg>
      <p:bgPr>
        <a:solidFill>
          <a:schemeClr val="tx2"/>
        </a:solid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0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tx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bg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2" name="Picture 1" descr="d_2_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8100" y="0"/>
            <a:ext cx="4025900" cy="6858000"/>
          </a:xfrm>
          <a:prstGeom prst="rect">
            <a:avLst/>
          </a:prstGeom>
        </p:spPr>
      </p:pic>
    </p:spTree>
    <p:extLst>
      <p:ext uri="{BB962C8B-B14F-4D97-AF65-F5344CB8AC3E}">
        <p14:creationId xmlns:p14="http://schemas.microsoft.com/office/powerpoint/2010/main" val="304934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ck Cover Option 1">
    <p:bg>
      <p:bgPr>
        <a:solidFill>
          <a:schemeClr val="tx1"/>
        </a:solidFill>
        <a:effectLst/>
      </p:bgPr>
    </p:bg>
    <p:spTree>
      <p:nvGrpSpPr>
        <p:cNvPr id="1" name=""/>
        <p:cNvGrpSpPr/>
        <p:nvPr/>
      </p:nvGrpSpPr>
      <p:grpSpPr>
        <a:xfrm>
          <a:off x="0" y="0"/>
          <a:ext cx="0" cy="0"/>
          <a:chOff x="0" y="0"/>
          <a:chExt cx="0" cy="0"/>
        </a:xfrm>
      </p:grpSpPr>
      <p:pic>
        <p:nvPicPr>
          <p:cNvPr id="9" name="Picture 8" descr="cover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9100" y="0"/>
            <a:ext cx="6184900" cy="6858000"/>
          </a:xfrm>
          <a:prstGeom prst="rect">
            <a:avLst/>
          </a:prstGeom>
        </p:spPr>
      </p:pic>
      <p:cxnSp>
        <p:nvCxnSpPr>
          <p:cNvPr id="5"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pic>
        <p:nvPicPr>
          <p:cNvPr id="6"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endParaRPr lang="en-US" dirty="0"/>
          </a:p>
        </p:txBody>
      </p:sp>
      <p:sp>
        <p:nvSpPr>
          <p:cNvPr id="14"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40206912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85800" y="1783080"/>
            <a:ext cx="7772400" cy="477054"/>
          </a:xfrm>
        </p:spPr>
        <p:txBody>
          <a:bodyPr>
            <a:noAutofit/>
          </a:bodyPr>
          <a:lstStyle>
            <a:lvl1pPr marL="0" indent="0" algn="ctr">
              <a:buNone/>
              <a:defRPr sz="2500" b="0" i="0">
                <a:solidFill>
                  <a:schemeClr val="bg2"/>
                </a:solidFill>
                <a:latin typeface="SapientCentroSlab-Medium"/>
                <a:cs typeface="SapientCentroSlab-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OUR VISION</a:t>
            </a:r>
            <a:endParaRPr lang="en-US" dirty="0"/>
          </a:p>
        </p:txBody>
      </p:sp>
      <p:sp>
        <p:nvSpPr>
          <p:cNvPr id="9" name="Text Placeholder 8"/>
          <p:cNvSpPr>
            <a:spLocks noGrp="1"/>
          </p:cNvSpPr>
          <p:nvPr>
            <p:ph type="body" sz="quarter" idx="10" hasCustomPrompt="1"/>
          </p:nvPr>
        </p:nvSpPr>
        <p:spPr>
          <a:xfrm>
            <a:off x="685800" y="2231136"/>
            <a:ext cx="7772400" cy="2862322"/>
          </a:xfrm>
        </p:spPr>
        <p:txBody>
          <a:bodyPr>
            <a:noAutofit/>
          </a:bodyPr>
          <a:lstStyle>
            <a:lvl1pPr marL="0" indent="0" algn="ctr">
              <a:spcAft>
                <a:spcPts val="0"/>
              </a:spcAft>
              <a:buNone/>
              <a:defRPr sz="3600" b="0" i="1" baseline="0">
                <a:solidFill>
                  <a:srgbClr val="FFFFFF"/>
                </a:solidFill>
                <a:latin typeface="SapientCentroSlab-Light"/>
                <a:cs typeface="SapientCentroSlab-Light"/>
              </a:defRPr>
            </a:lvl1pPr>
          </a:lstStyle>
          <a:p>
            <a:pPr lvl="0"/>
            <a:r>
              <a:rPr lang="en-US" dirty="0" smtClean="0"/>
              <a:t>By the end of 2013, SapientNitro </a:t>
            </a:r>
            <a:br>
              <a:rPr lang="en-US" dirty="0" smtClean="0"/>
            </a:br>
            <a:r>
              <a:rPr lang="en-US" dirty="0" smtClean="0"/>
              <a:t>and our idea engineers will be renowned for creating success for our clients, </a:t>
            </a:r>
            <a:br>
              <a:rPr lang="en-US" dirty="0" smtClean="0"/>
            </a:br>
            <a:r>
              <a:rPr lang="en-US" dirty="0" smtClean="0"/>
              <a:t>by redefining how companies and brands connect to their customers.</a:t>
            </a:r>
          </a:p>
        </p:txBody>
      </p:sp>
    </p:spTree>
    <p:extLst>
      <p:ext uri="{BB962C8B-B14F-4D97-AF65-F5344CB8AC3E}">
        <p14:creationId xmlns:p14="http://schemas.microsoft.com/office/powerpoint/2010/main" val="9952456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25059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chemeClr val="tx2"/>
                </a:solidFill>
                <a:latin typeface="Sapient Centro Slab"/>
                <a:cs typeface="Sapient Centro Slab"/>
              </a:defRPr>
            </a:lvl1pPr>
          </a:lstStyle>
          <a:p>
            <a:r>
              <a:rPr lang="en-US" dirty="0" smtClean="0"/>
              <a:t>Long title sentence case</a:t>
            </a:r>
            <a:endParaRPr lang="en-US" dirty="0"/>
          </a:p>
        </p:txBody>
      </p:sp>
      <p:sp>
        <p:nvSpPr>
          <p:cNvPr id="8" name="Text Placeholder 2"/>
          <p:cNvSpPr>
            <a:spLocks noGrp="1"/>
          </p:cNvSpPr>
          <p:nvPr>
            <p:ph type="body" sz="quarter" idx="10" hasCustomPrompt="1"/>
          </p:nvPr>
        </p:nvSpPr>
        <p:spPr>
          <a:xfrm>
            <a:off x="487363" y="1218211"/>
            <a:ext cx="8169274" cy="5029200"/>
          </a:xfrm>
        </p:spPr>
        <p:txBody>
          <a:bodyPr>
            <a:noAutofit/>
          </a:bodyPr>
          <a:lstStyle>
            <a:lvl1pPr>
              <a:defRPr b="0" i="0">
                <a:latin typeface="SapientCentroSlab-Light"/>
                <a:cs typeface="SapientCentroSlab-Light"/>
              </a:defRPr>
            </a:lvl1pPr>
            <a:lvl2pPr>
              <a:buFontTx/>
              <a:buBlip>
                <a:blip r:embed="rId2"/>
              </a:buBlip>
              <a:defRPr b="0" i="0">
                <a:latin typeface="SapientCentroSlab-Light"/>
                <a:cs typeface="SapientCentroSlab-Light"/>
              </a:defRPr>
            </a:lvl2pPr>
            <a:lvl3pPr>
              <a:buFontTx/>
              <a:buBlip>
                <a:blip r:embed="rId3"/>
              </a:buBlip>
              <a:defRPr b="0" i="0">
                <a:latin typeface="SapientCentroSlab-Light"/>
                <a:cs typeface="SapientCentroSlab-Light"/>
              </a:defRPr>
            </a:lvl3pPr>
            <a:lvl4pPr>
              <a:buFontTx/>
              <a:buBlip>
                <a:blip r:embed="rId4"/>
              </a:buBlip>
              <a:defRPr b="0" i="0">
                <a:latin typeface="SapientCentroSlab-Light"/>
                <a:cs typeface="SapientCentroSlab-Light"/>
              </a:defRPr>
            </a:lvl4pPr>
            <a:lvl5pPr>
              <a:defRPr b="0" i="0">
                <a:latin typeface="SapientCentroSlab-Light"/>
                <a:cs typeface="SapientCentroSlab-Light"/>
              </a:defRPr>
            </a:lvl5p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0"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146256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1" hasCustomPrompt="1"/>
          </p:nvPr>
        </p:nvSpPr>
        <p:spPr>
          <a:xfrm>
            <a:off x="487363" y="1218212"/>
            <a:ext cx="8169274" cy="50292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Tree>
    <p:extLst>
      <p:ext uri="{BB962C8B-B14F-4D97-AF65-F5344CB8AC3E}">
        <p14:creationId xmlns:p14="http://schemas.microsoft.com/office/powerpoint/2010/main" val="25031245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87363"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898493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541837"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35978973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40603895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250594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s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8" name="Text Placeholder 2"/>
          <p:cNvSpPr>
            <a:spLocks noGrp="1"/>
          </p:cNvSpPr>
          <p:nvPr>
            <p:ph type="body" sz="quarter" idx="11" hasCustomPrompt="1"/>
          </p:nvPr>
        </p:nvSpPr>
        <p:spPr>
          <a:xfrm>
            <a:off x="487363" y="1581912"/>
            <a:ext cx="8169274" cy="45720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25757980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C87A295-8D85-F746-99EC-7334C6390154}"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2"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
        <p:nvSpPr>
          <p:cNvPr id="16"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2000"/>
              </a:spcAft>
              <a:buClr>
                <a:schemeClr val="tx1"/>
              </a:buClr>
              <a:buSzTx/>
              <a:buFont typeface="+mj-lt"/>
              <a:buAutoNum type="arabicPeriod"/>
              <a:tabLst/>
              <a:defRPr i="1"/>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lvl2pPr>
          </a:lstStyle>
          <a:p>
            <a:pPr lvl="0"/>
            <a:r>
              <a:rPr lang="en-US" dirty="0" smtClean="0"/>
              <a:t>Agenda Item 1</a:t>
            </a:r>
          </a:p>
          <a:p>
            <a:pPr lvl="0"/>
            <a:r>
              <a:rPr lang="en-US" dirty="0" smtClean="0"/>
              <a:t>Agenda Item 2</a:t>
            </a:r>
          </a:p>
          <a:p>
            <a:pPr lvl="0"/>
            <a:r>
              <a:rPr lang="en-US" dirty="0" smtClean="0"/>
              <a:t>Agenda Item 3</a:t>
            </a:r>
          </a:p>
          <a:p>
            <a:pPr lvl="0"/>
            <a:r>
              <a:rPr lang="en-US" dirty="0" smtClean="0"/>
              <a:t>Agenda Item 4</a:t>
            </a:r>
          </a:p>
          <a:p>
            <a:pPr lvl="0"/>
            <a:r>
              <a:rPr lang="en-US" dirty="0" smtClean="0"/>
              <a:t>Agenda Item 5</a:t>
            </a:r>
          </a:p>
          <a:p>
            <a:pPr lvl="0"/>
            <a:r>
              <a:rPr lang="en-US" dirty="0" smtClean="0"/>
              <a:t>Agenda Item 6</a:t>
            </a:r>
          </a:p>
          <a:p>
            <a:pPr lvl="0"/>
            <a:r>
              <a:rPr lang="en-US" dirty="0" smtClean="0"/>
              <a:t>Agenda Item 7</a:t>
            </a:r>
          </a:p>
          <a:p>
            <a:pPr lvl="0"/>
            <a:r>
              <a:rPr lang="en-US" dirty="0" smtClean="0"/>
              <a:t>Agenda Item 8</a:t>
            </a:r>
          </a:p>
          <a:p>
            <a:pPr lvl="0"/>
            <a:r>
              <a:rPr lang="en-US" dirty="0" smtClean="0"/>
              <a:t>Agenda Item 9</a:t>
            </a:r>
          </a:p>
          <a:p>
            <a:pPr lvl="0"/>
            <a:r>
              <a:rPr lang="en-US" dirty="0" smtClean="0"/>
              <a:t>Agenda Item 10</a:t>
            </a:r>
          </a:p>
        </p:txBody>
      </p:sp>
    </p:spTree>
    <p:extLst>
      <p:ext uri="{BB962C8B-B14F-4D97-AF65-F5344CB8AC3E}">
        <p14:creationId xmlns:p14="http://schemas.microsoft.com/office/powerpoint/2010/main" val="2102670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C87A295-8D85-F746-99EC-7334C6390154}"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2"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
        <p:nvSpPr>
          <p:cNvPr id="16"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2000"/>
              </a:spcAft>
              <a:buClr>
                <a:schemeClr val="tx1"/>
              </a:buClr>
              <a:buSzTx/>
              <a:buFont typeface="+mj-lt"/>
              <a:buAutoNum type="arabicPeriod"/>
              <a:tabLst/>
              <a:defRPr i="1"/>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lvl2pPr>
          </a:lstStyle>
          <a:p>
            <a:pPr lvl="0"/>
            <a:r>
              <a:rPr lang="en-US" dirty="0" smtClean="0"/>
              <a:t>Agenda Item 1</a:t>
            </a:r>
          </a:p>
          <a:p>
            <a:pPr lvl="0"/>
            <a:r>
              <a:rPr lang="en-US" dirty="0" smtClean="0"/>
              <a:t>Agenda Item 2</a:t>
            </a:r>
          </a:p>
          <a:p>
            <a:pPr lvl="0"/>
            <a:r>
              <a:rPr lang="en-US" dirty="0" smtClean="0"/>
              <a:t>Agenda Item 3</a:t>
            </a:r>
          </a:p>
          <a:p>
            <a:pPr lvl="0"/>
            <a:r>
              <a:rPr lang="en-US" dirty="0" smtClean="0"/>
              <a:t>Agenda Item 4</a:t>
            </a:r>
          </a:p>
          <a:p>
            <a:pPr lvl="0"/>
            <a:r>
              <a:rPr lang="en-US" dirty="0" smtClean="0"/>
              <a:t>Agenda Item 5</a:t>
            </a:r>
          </a:p>
          <a:p>
            <a:pPr lvl="0"/>
            <a:r>
              <a:rPr lang="en-US" dirty="0" smtClean="0"/>
              <a:t>Agenda Item 6</a:t>
            </a:r>
          </a:p>
          <a:p>
            <a:pPr lvl="0"/>
            <a:r>
              <a:rPr lang="en-US" dirty="0" smtClean="0"/>
              <a:t>Agenda Item 7</a:t>
            </a:r>
          </a:p>
          <a:p>
            <a:pPr lvl="0"/>
            <a:r>
              <a:rPr lang="en-US" dirty="0" smtClean="0"/>
              <a:t>Agenda Item 8</a:t>
            </a:r>
          </a:p>
          <a:p>
            <a:pPr lvl="0"/>
            <a:r>
              <a:rPr lang="en-US" dirty="0" smtClean="0"/>
              <a:t>Agenda Item 9</a:t>
            </a:r>
          </a:p>
          <a:p>
            <a:pPr lvl="0"/>
            <a:r>
              <a:rPr lang="en-US" dirty="0" smtClean="0"/>
              <a:t>Agenda Item 10</a:t>
            </a:r>
          </a:p>
        </p:txBody>
      </p:sp>
    </p:spTree>
    <p:extLst>
      <p:ext uri="{BB962C8B-B14F-4D97-AF65-F5344CB8AC3E}">
        <p14:creationId xmlns:p14="http://schemas.microsoft.com/office/powerpoint/2010/main" val="21026709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ck Cover Option 1">
    <p:bg>
      <p:bgPr>
        <a:solidFill>
          <a:schemeClr val="tx1"/>
        </a:solidFill>
        <a:effectLst/>
      </p:bgPr>
    </p:bg>
    <p:spTree>
      <p:nvGrpSpPr>
        <p:cNvPr id="1" name=""/>
        <p:cNvGrpSpPr/>
        <p:nvPr/>
      </p:nvGrpSpPr>
      <p:grpSpPr>
        <a:xfrm>
          <a:off x="0" y="0"/>
          <a:ext cx="0" cy="0"/>
          <a:chOff x="0" y="0"/>
          <a:chExt cx="0" cy="0"/>
        </a:xfrm>
      </p:grpSpPr>
      <p:pic>
        <p:nvPicPr>
          <p:cNvPr id="9" name="Picture 8" descr="cover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9100" y="0"/>
            <a:ext cx="6184900" cy="6858000"/>
          </a:xfrm>
          <a:prstGeom prst="rect">
            <a:avLst/>
          </a:prstGeom>
        </p:spPr>
      </p:pic>
      <p:cxnSp>
        <p:nvCxnSpPr>
          <p:cNvPr id="5"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pic>
        <p:nvPicPr>
          <p:cNvPr id="6"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endParaRPr lang="en-US" dirty="0"/>
          </a:p>
        </p:txBody>
      </p:sp>
      <p:sp>
        <p:nvSpPr>
          <p:cNvPr id="14"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4020691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3" name="Text Box 37"/>
          <p:cNvSpPr txBox="1">
            <a:spLocks noChangeArrowheads="1"/>
          </p:cNvSpPr>
          <p:nvPr userDrawn="1"/>
        </p:nvSpPr>
        <p:spPr bwMode="auto">
          <a:xfrm>
            <a:off x="579438" y="6313488"/>
            <a:ext cx="35925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fontAlgn="auto">
              <a:lnSpc>
                <a:spcPct val="101000"/>
              </a:lnSpc>
              <a:spcBef>
                <a:spcPct val="50000"/>
              </a:spcBef>
              <a:spcAft>
                <a:spcPts val="0"/>
              </a:spcAft>
              <a:defRPr/>
            </a:pPr>
            <a:r>
              <a:rPr lang="en-US" sz="800" dirty="0">
                <a:solidFill>
                  <a:schemeClr val="bg1">
                    <a:lumMod val="50000"/>
                  </a:schemeClr>
                </a:solidFill>
                <a:latin typeface="SapientSansMedium"/>
                <a:cs typeface="SapientSansMedium"/>
              </a:rPr>
              <a:t>© 2013 SAPIENT CORPORATION   |   CONFIDENTIAL</a:t>
            </a:r>
          </a:p>
        </p:txBody>
      </p:sp>
      <p:pic>
        <p:nvPicPr>
          <p:cNvPr id="4" name="Picture 12" descr="small_mark.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4188" y="6278563"/>
            <a:ext cx="119062"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descr="back_2.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14775" y="0"/>
            <a:ext cx="5229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hasCustomPrompt="1"/>
          </p:nvPr>
        </p:nvSpPr>
        <p:spPr>
          <a:xfrm>
            <a:off x="493776" y="3172968"/>
            <a:ext cx="4000500" cy="553998"/>
          </a:xfrm>
          <a:prstGeom prst="rect">
            <a:avLst/>
          </a:prstGeom>
        </p:spPr>
        <p:txBody>
          <a:bodyPr lIns="0" rIns="0">
            <a:noAutofit/>
          </a:bodyPr>
          <a:lstStyle>
            <a:lvl1pPr>
              <a:defRPr sz="3000">
                <a:solidFill>
                  <a:schemeClr val="tx1"/>
                </a:solidFill>
                <a:latin typeface="SapientSansBold"/>
                <a:cs typeface="SapientSansBold"/>
              </a:defRPr>
            </a:lvl1pPr>
          </a:lstStyle>
          <a:p>
            <a:r>
              <a:rPr lang="en-US" dirty="0" smtClean="0"/>
              <a:t>THANK YOU</a:t>
            </a:r>
            <a:endParaRPr lang="en-US" dirty="0"/>
          </a:p>
        </p:txBody>
      </p:sp>
    </p:spTree>
    <p:extLst>
      <p:ext uri="{BB962C8B-B14F-4D97-AF65-F5344CB8AC3E}">
        <p14:creationId xmlns:p14="http://schemas.microsoft.com/office/powerpoint/2010/main" val="1505943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85800" y="1783080"/>
            <a:ext cx="7772400" cy="477054"/>
          </a:xfrm>
        </p:spPr>
        <p:txBody>
          <a:bodyPr>
            <a:noAutofit/>
          </a:bodyPr>
          <a:lstStyle>
            <a:lvl1pPr marL="0" indent="0" algn="ctr">
              <a:buNone/>
              <a:defRPr sz="2500" b="0" i="0">
                <a:solidFill>
                  <a:schemeClr val="bg2"/>
                </a:solidFill>
                <a:latin typeface="SapientCentroSlab-Medium"/>
                <a:cs typeface="SapientCentroSlab-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OUR VISION</a:t>
            </a:r>
            <a:endParaRPr lang="en-US" dirty="0"/>
          </a:p>
        </p:txBody>
      </p:sp>
      <p:sp>
        <p:nvSpPr>
          <p:cNvPr id="9" name="Text Placeholder 8"/>
          <p:cNvSpPr>
            <a:spLocks noGrp="1"/>
          </p:cNvSpPr>
          <p:nvPr>
            <p:ph type="body" sz="quarter" idx="10" hasCustomPrompt="1"/>
          </p:nvPr>
        </p:nvSpPr>
        <p:spPr>
          <a:xfrm>
            <a:off x="685800" y="2231136"/>
            <a:ext cx="7772400" cy="2862322"/>
          </a:xfrm>
        </p:spPr>
        <p:txBody>
          <a:bodyPr>
            <a:noAutofit/>
          </a:bodyPr>
          <a:lstStyle>
            <a:lvl1pPr marL="0" indent="0" algn="ctr">
              <a:spcAft>
                <a:spcPts val="0"/>
              </a:spcAft>
              <a:buNone/>
              <a:defRPr sz="3600" b="0" i="1" baseline="0">
                <a:solidFill>
                  <a:srgbClr val="FFFFFF"/>
                </a:solidFill>
                <a:latin typeface="SapientCentroSlab-Light"/>
                <a:cs typeface="SapientCentroSlab-Light"/>
              </a:defRPr>
            </a:lvl1pPr>
          </a:lstStyle>
          <a:p>
            <a:pPr lvl="0"/>
            <a:r>
              <a:rPr lang="en-US" dirty="0" smtClean="0"/>
              <a:t>By the end of 2013, SapientNitro </a:t>
            </a:r>
            <a:br>
              <a:rPr lang="en-US" dirty="0" smtClean="0"/>
            </a:br>
            <a:r>
              <a:rPr lang="en-US" dirty="0" smtClean="0"/>
              <a:t>and our idea engineers will be renowned for creating success for our clients, </a:t>
            </a:r>
            <a:br>
              <a:rPr lang="en-US" dirty="0" smtClean="0"/>
            </a:br>
            <a:r>
              <a:rPr lang="en-US" dirty="0" smtClean="0"/>
              <a:t>by redefining how companies and brands connect to their customers.</a:t>
            </a:r>
          </a:p>
        </p:txBody>
      </p:sp>
    </p:spTree>
    <p:extLst>
      <p:ext uri="{BB962C8B-B14F-4D97-AF65-F5344CB8AC3E}">
        <p14:creationId xmlns:p14="http://schemas.microsoft.com/office/powerpoint/2010/main" val="995245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Electric Blue Divider">
    <p:bg>
      <p:bgPr>
        <a:solidFill>
          <a:schemeClr val="tx2"/>
        </a:solid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0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tx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bg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2" name="Picture 1" descr="d_2_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8100" y="0"/>
            <a:ext cx="4025900" cy="6858000"/>
          </a:xfrm>
          <a:prstGeom prst="rect">
            <a:avLst/>
          </a:prstGeom>
        </p:spPr>
      </p:pic>
    </p:spTree>
    <p:extLst>
      <p:ext uri="{BB962C8B-B14F-4D97-AF65-F5344CB8AC3E}">
        <p14:creationId xmlns:p14="http://schemas.microsoft.com/office/powerpoint/2010/main" val="304934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3"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487363" y="1426633"/>
            <a:ext cx="8169274"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8006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ith Sub-Bullet">
    <p:spTree>
      <p:nvGrpSpPr>
        <p:cNvPr id="1" name=""/>
        <p:cNvGrpSpPr/>
        <p:nvPr/>
      </p:nvGrpSpPr>
      <p:grpSpPr>
        <a:xfrm>
          <a:off x="0" y="0"/>
          <a:ext cx="0" cy="0"/>
          <a:chOff x="0" y="0"/>
          <a:chExt cx="0" cy="0"/>
        </a:xfrm>
      </p:grpSpPr>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4225D95B-3580-C74C-AC82-B8FCF626B418}"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1000"/>
              </a:spcAft>
              <a:buClr>
                <a:schemeClr val="tx1"/>
              </a:buClr>
              <a:buSzTx/>
              <a:buFont typeface="+mj-lt"/>
              <a:buAutoNum type="arabicPeriod"/>
              <a:tabLst/>
              <a:defRPr i="1">
                <a:solidFill>
                  <a:schemeClr val="accent5"/>
                </a:solidFill>
              </a:defRPr>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solidFill>
                  <a:schemeClr val="accent5"/>
                </a:solidFill>
              </a:defRPr>
            </a:lvl2pPr>
          </a:lstStyle>
          <a:p>
            <a:r>
              <a:rPr lang="en-US" dirty="0" smtClean="0"/>
              <a:t>Agenda Item 1</a:t>
            </a:r>
          </a:p>
          <a:p>
            <a:pPr lvl="1"/>
            <a:r>
              <a:rPr lang="en-US" dirty="0" smtClean="0"/>
              <a:t>Agenda Item 1a</a:t>
            </a:r>
          </a:p>
          <a:p>
            <a:pPr lvl="1"/>
            <a:r>
              <a:rPr lang="en-US" dirty="0" smtClean="0"/>
              <a:t>Agenda Item 1b</a:t>
            </a:r>
          </a:p>
          <a:p>
            <a:r>
              <a:rPr lang="en-US" dirty="0" smtClean="0"/>
              <a:t>Agenda Item 2</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2a</a:t>
            </a:r>
          </a:p>
          <a:p>
            <a:pPr lvl="1"/>
            <a:r>
              <a:rPr lang="en-US" dirty="0" smtClean="0"/>
              <a:t>Agenda Item 2b</a:t>
            </a:r>
          </a:p>
          <a:p>
            <a:r>
              <a:rPr lang="en-US" dirty="0" smtClean="0"/>
              <a:t>Agenda Item 3</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3a</a:t>
            </a:r>
          </a:p>
          <a:p>
            <a:pPr lvl="1"/>
            <a:r>
              <a:rPr lang="en-US" dirty="0" smtClean="0"/>
              <a:t>Agenda Item 3b</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3c</a:t>
            </a:r>
          </a:p>
          <a:p>
            <a:r>
              <a:rPr lang="en-US" dirty="0" smtClean="0"/>
              <a:t>Agenda Item 4</a:t>
            </a:r>
          </a:p>
        </p:txBody>
      </p:sp>
      <p:cxnSp>
        <p:nvCxnSpPr>
          <p:cNvPr id="7" name="Straight Connector 6"/>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8"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Tree>
    <p:extLst>
      <p:ext uri="{BB962C8B-B14F-4D97-AF65-F5344CB8AC3E}">
        <p14:creationId xmlns:p14="http://schemas.microsoft.com/office/powerpoint/2010/main" val="98528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9AFD4B4E-87FF-0344-AD23-4381119EF14E}"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6"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
        <p:nvSpPr>
          <p:cNvPr id="11" name="Text Placeholder 10"/>
          <p:cNvSpPr>
            <a:spLocks noGrp="1"/>
          </p:cNvSpPr>
          <p:nvPr>
            <p:ph type="body" sz="quarter" idx="10" hasCustomPrompt="1"/>
          </p:nvPr>
        </p:nvSpPr>
        <p:spPr>
          <a:xfrm>
            <a:off x="4334256" y="0"/>
            <a:ext cx="4233672" cy="6858000"/>
          </a:xfrm>
        </p:spPr>
        <p:txBody>
          <a:bodyPr anchor="ctr">
            <a:noAutofit/>
          </a:bodyPr>
          <a:lstStyle>
            <a:lvl1pPr>
              <a:spcAft>
                <a:spcPts val="2000"/>
              </a:spcAft>
              <a:defRPr/>
            </a:lvl1pPr>
          </a:lstStyle>
          <a:p>
            <a:r>
              <a:rPr lang="en-US" dirty="0" smtClean="0"/>
              <a:t>Supporting bullet 1</a:t>
            </a:r>
          </a:p>
          <a:p>
            <a:r>
              <a:rPr lang="en-US" dirty="0" smtClean="0"/>
              <a:t>Supporting bullet 2</a:t>
            </a:r>
          </a:p>
          <a:p>
            <a:r>
              <a:rPr lang="en-US" dirty="0" smtClean="0"/>
              <a:t>Supporting bullet 3</a:t>
            </a:r>
          </a:p>
          <a:p>
            <a:r>
              <a:rPr lang="en-US" dirty="0" smtClean="0"/>
              <a:t>Supporting bullet 4</a:t>
            </a:r>
          </a:p>
          <a:p>
            <a:r>
              <a:rPr lang="en-US" dirty="0" smtClean="0"/>
              <a:t>Supporting bullet 5</a:t>
            </a:r>
          </a:p>
        </p:txBody>
      </p:sp>
    </p:spTree>
    <p:extLst>
      <p:ext uri="{BB962C8B-B14F-4D97-AF65-F5344CB8AC3E}">
        <p14:creationId xmlns:p14="http://schemas.microsoft.com/office/powerpoint/2010/main" val="1187085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 Sub-Bullet">
    <p:spTree>
      <p:nvGrpSpPr>
        <p:cNvPr id="1" name=""/>
        <p:cNvGrpSpPr/>
        <p:nvPr/>
      </p:nvGrpSpPr>
      <p:grpSpPr>
        <a:xfrm>
          <a:off x="0" y="0"/>
          <a:ext cx="0" cy="0"/>
          <a:chOff x="0" y="0"/>
          <a:chExt cx="0" cy="0"/>
        </a:xfrm>
      </p:grpSpPr>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89C42DF4-E0CF-E741-997C-816A8DA14DD2}"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ext Placeholder 10"/>
          <p:cNvSpPr>
            <a:spLocks noGrp="1"/>
          </p:cNvSpPr>
          <p:nvPr>
            <p:ph type="body" sz="quarter" idx="10" hasCustomPrompt="1"/>
          </p:nvPr>
        </p:nvSpPr>
        <p:spPr>
          <a:xfrm>
            <a:off x="4334256" y="0"/>
            <a:ext cx="4233672" cy="6858000"/>
          </a:xfrm>
        </p:spPr>
        <p:txBody>
          <a:bodyPr anchor="ctr">
            <a:noAutofit/>
          </a:bodyPr>
          <a:lstStyle>
            <a:lvl1pPr>
              <a:spcAft>
                <a:spcPts val="1000"/>
              </a:spcAft>
              <a:defRPr/>
            </a:lvl1pPr>
            <a:lvl2pPr>
              <a:spcAft>
                <a:spcPts val="1000"/>
              </a:spcAft>
              <a:defRPr/>
            </a:lvl2pPr>
          </a:lstStyle>
          <a:p>
            <a:r>
              <a:rPr lang="en-US" dirty="0" smtClean="0"/>
              <a:t>Supporting bullet 1</a:t>
            </a:r>
          </a:p>
          <a:p>
            <a:pPr lvl="1"/>
            <a:r>
              <a:rPr lang="en-US" dirty="0" smtClean="0"/>
              <a:t>Sub-Bullet 1a</a:t>
            </a:r>
          </a:p>
          <a:p>
            <a:pPr lvl="1"/>
            <a:r>
              <a:rPr lang="en-US" dirty="0" smtClean="0"/>
              <a:t>Sub-Bullet 1b</a:t>
            </a:r>
          </a:p>
          <a:p>
            <a:r>
              <a:rPr lang="en-US" dirty="0" smtClean="0"/>
              <a:t>Supporting bullet 2</a:t>
            </a:r>
          </a:p>
          <a:p>
            <a:pPr lvl="1"/>
            <a:r>
              <a:rPr lang="en-US" dirty="0" smtClean="0"/>
              <a:t>Sub-Bullet 2a</a:t>
            </a:r>
          </a:p>
          <a:p>
            <a:pPr lvl="1"/>
            <a:r>
              <a:rPr lang="en-US" dirty="0" smtClean="0"/>
              <a:t>Sub-Bullet 2b</a:t>
            </a:r>
          </a:p>
          <a:p>
            <a:r>
              <a:rPr lang="en-US" dirty="0" smtClean="0"/>
              <a:t>Supporting bullet 3</a:t>
            </a:r>
          </a:p>
          <a:p>
            <a:pPr lvl="1"/>
            <a:r>
              <a:rPr lang="en-US" dirty="0" smtClean="0"/>
              <a:t>Sub-Bullet 3a</a:t>
            </a:r>
          </a:p>
          <a:p>
            <a:pPr lvl="1"/>
            <a:r>
              <a:rPr lang="en-US" dirty="0" smtClean="0"/>
              <a:t>Sub-Bullet 3b</a:t>
            </a:r>
          </a:p>
          <a:p>
            <a:r>
              <a:rPr lang="en-US" dirty="0" smtClean="0"/>
              <a:t>Supporting bullet 4</a:t>
            </a:r>
          </a:p>
          <a:p>
            <a:r>
              <a:rPr lang="en-US" dirty="0" smtClean="0"/>
              <a:t>Supporting bullet 5</a:t>
            </a:r>
          </a:p>
        </p:txBody>
      </p:sp>
      <p:cxnSp>
        <p:nvCxnSpPr>
          <p:cNvPr id="7" name="Straight Connector 6"/>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1970506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5" name="Text Placeholder 4"/>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11/29/2014</a:t>
            </a:fld>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9"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2601555609"/>
      </p:ext>
    </p:extLst>
  </p:cSld>
  <p:clrMap bg1="lt1" tx1="dk1" bg2="lt2" tx2="dk2" accent1="accent1" accent2="accent2" accent3="accent3" accent4="accent4" accent5="accent5" accent6="accent6" hlink="hlink" folHlink="folHlink"/>
  <p:sldLayoutIdLst>
    <p:sldLayoutId id="2147483768" r:id="rId1"/>
    <p:sldLayoutId id="2147483796" r:id="rId2"/>
    <p:sldLayoutId id="2147483797" r:id="rId3"/>
    <p:sldLayoutId id="2147483798" r:id="rId4"/>
    <p:sldLayoutId id="2147483799" r:id="rId5"/>
    <p:sldLayoutId id="2147483800" r:id="rId6"/>
    <p:sldLayoutId id="2147483755" r:id="rId7"/>
    <p:sldLayoutId id="2147483757" r:id="rId8"/>
    <p:sldLayoutId id="2147483758" r:id="rId9"/>
    <p:sldLayoutId id="2147483760" r:id="rId10"/>
    <p:sldLayoutId id="2147483763" r:id="rId11"/>
    <p:sldLayoutId id="2147483801" r:id="rId12"/>
    <p:sldLayoutId id="2147483802" r:id="rId13"/>
  </p:sldLayoutIdLst>
  <p:txStyles>
    <p:titleStyle>
      <a:lvl1pPr algn="l" defTabSz="457200" rtl="0" eaLnBrk="1" latinLnBrk="0" hangingPunct="1">
        <a:spcBef>
          <a:spcPct val="0"/>
        </a:spcBef>
        <a:buNone/>
        <a:defRPr sz="3000" b="0" i="0" kern="1200" spc="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300"/>
        </a:spcAft>
        <a:buClr>
          <a:schemeClr val="tx1"/>
        </a:buClr>
        <a:buFont typeface="Wingdings" charset="2"/>
        <a:buNone/>
        <a:defRPr sz="1800" b="0" i="0" kern="1200">
          <a:solidFill>
            <a:schemeClr val="accent5"/>
          </a:solidFill>
          <a:latin typeface="SapientCentroSlab-Light"/>
          <a:ea typeface="+mn-ea"/>
          <a:cs typeface="SapientCentroSlab-Light"/>
        </a:defRPr>
      </a:lvl1pPr>
      <a:lvl2pPr marL="2286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2pPr>
      <a:lvl3pPr marL="4572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3pPr>
      <a:lvl4pPr marL="6858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4pPr>
      <a:lvl5pPr marL="914400" indent="-228600" algn="l" defTabSz="457200" rtl="0" eaLnBrk="1" latinLnBrk="0" hangingPunct="1">
        <a:spcBef>
          <a:spcPts val="0"/>
        </a:spcBef>
        <a:spcAft>
          <a:spcPts val="300"/>
        </a:spcAft>
        <a:buClr>
          <a:schemeClr val="tx1"/>
        </a:buClr>
        <a:buFont typeface="Wingdings" charset="2"/>
        <a:buChar char="§"/>
        <a:defRPr sz="1800" b="0" i="0" kern="1200" baseline="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SHORT TITLE ALL CAP</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11/29/2014</a:t>
            </a:fld>
            <a:endParaRPr lang="en-US" dirty="0"/>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12"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1953374742"/>
      </p:ext>
    </p:extLst>
  </p:cSld>
  <p:clrMap bg1="lt1" tx1="dk1" bg2="lt2" tx2="dk2" accent1="accent1" accent2="accent2" accent3="accent3" accent4="accent4" accent5="accent5" accent6="accent6" hlink="hlink" folHlink="folHlink"/>
  <p:sldLayoutIdLst>
    <p:sldLayoutId id="2147483770" r:id="rId1"/>
    <p:sldLayoutId id="2147483774" r:id="rId2"/>
    <p:sldLayoutId id="2147483771" r:id="rId3"/>
    <p:sldLayoutId id="2147483772" r:id="rId4"/>
    <p:sldLayoutId id="2147483773" r:id="rId5"/>
    <p:sldLayoutId id="2147483787" r:id="rId6"/>
    <p:sldLayoutId id="2147483789" r:id="rId7"/>
    <p:sldLayoutId id="2147483790" r:id="rId8"/>
  </p:sldLayoutIdLst>
  <p:txStyles>
    <p:titleStyle>
      <a:lvl1pPr algn="l" defTabSz="457200" rtl="0" eaLnBrk="1" latinLnBrk="0" hangingPunct="1">
        <a:spcBef>
          <a:spcPct val="0"/>
        </a:spcBef>
        <a:buNone/>
        <a:defRPr sz="3000" b="0" i="0" kern="1200" baseline="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800"/>
        </a:spcAft>
        <a:buClr>
          <a:schemeClr val="tx1"/>
        </a:buClr>
        <a:buFont typeface="Wingdings" charset="2"/>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ctr">
            <a:noAutofit/>
          </a:bodyPr>
          <a:lstStyle/>
          <a:p>
            <a:r>
              <a:rPr lang="en-US" dirty="0" smtClean="0"/>
              <a:t>Long title sentence case</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11/29/2014</a:t>
            </a:fld>
            <a:endParaRPr lang="en-US" dirty="0"/>
          </a:p>
        </p:txBody>
      </p:sp>
      <p:sp>
        <p:nvSpPr>
          <p:cNvPr id="9"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10"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28225652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93" r:id="rId8"/>
    <p:sldLayoutId id="2147483795" r:id="rId9"/>
  </p:sldLayoutIdLst>
  <p:txStyles>
    <p:titleStyle>
      <a:lvl1pPr algn="l" defTabSz="457200" rtl="0" eaLnBrk="1" latinLnBrk="0" hangingPunct="1">
        <a:spcBef>
          <a:spcPct val="0"/>
        </a:spcBef>
        <a:buNone/>
        <a:defRPr sz="3000" b="0" i="0" kern="1200">
          <a:solidFill>
            <a:schemeClr val="tx2"/>
          </a:solidFill>
          <a:latin typeface="Sapient Centro Slab"/>
          <a:ea typeface="+mj-ea"/>
          <a:cs typeface="Sapient Centro Slab"/>
        </a:defRPr>
      </a:lvl1pPr>
    </p:titleStyle>
    <p:bodyStyle>
      <a:lvl1pPr marL="0" indent="0" algn="l" defTabSz="457200" rtl="0" eaLnBrk="1" latinLnBrk="0" hangingPunct="1">
        <a:spcBef>
          <a:spcPts val="0"/>
        </a:spcBef>
        <a:spcAft>
          <a:spcPts val="800"/>
        </a:spcAft>
        <a:buClr>
          <a:schemeClr val="tx1"/>
        </a:buClr>
        <a:buFontTx/>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457200" y="365760"/>
            <a:ext cx="822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9219" name="Text Placeholder 2"/>
          <p:cNvSpPr>
            <a:spLocks noGrp="1"/>
          </p:cNvSpPr>
          <p:nvPr>
            <p:ph type="body" idx="1"/>
          </p:nvPr>
        </p:nvSpPr>
        <p:spPr bwMode="auto">
          <a:xfrm>
            <a:off x="457200" y="131673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11/29/2014</a:t>
            </a:fld>
            <a:endParaRPr lang="en-US" dirty="0"/>
          </a:p>
        </p:txBody>
      </p:sp>
      <p:sp>
        <p:nvSpPr>
          <p:cNvPr id="10"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11"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65" r:id="rId1"/>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hyperlink" Target="http://www.mongodb.org/downloads" TargetMode="Externa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hyperlink" Target="http://docs.mongodb.org/manual/reference/program/mongod.exe/#bin.mongod.exe" TargetMode="External"/><Relationship Id="rId2" Type="http://schemas.openxmlformats.org/officeDocument/2006/relationships/hyperlink" Target="http://docs.mongodb.org/manual/reference/glossary/#term-dbpath"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1.pn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0.xml.rels><?xml version="1.0" encoding="UTF-8" standalone="yes"?>
<Relationships xmlns="http://schemas.openxmlformats.org/package/2006/relationships"><Relationship Id="rId3" Type="http://schemas.openxmlformats.org/officeDocument/2006/relationships/hyperlink" Target="http://docs.mongodb.org/manual/reference/program/mongo/#bin.mongo" TargetMode="External"/><Relationship Id="rId2" Type="http://schemas.openxmlformats.org/officeDocument/2006/relationships/hyperlink" Target="http://docs.mongodb.org/manual/reference/program/mongod.exe/#bin.mongod.exe" TargetMode="Externa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8" Type="http://schemas.openxmlformats.org/officeDocument/2006/relationships/hyperlink" Target="http://readwrite.com/2013/11/21/how-nodejs-got-big" TargetMode="External"/><Relationship Id="rId13" Type="http://schemas.openxmlformats.org/officeDocument/2006/relationships/hyperlink" Target="http://www.c-sharpcorner.com/UploadFile/2072a9/node-js-vs-traditional-scripting-languages/" TargetMode="External"/><Relationship Id="rId18" Type="http://schemas.openxmlformats.org/officeDocument/2006/relationships/hyperlink" Target="http://rogerdudler.github.io/git-guide/" TargetMode="External"/><Relationship Id="rId3" Type="http://schemas.openxmlformats.org/officeDocument/2006/relationships/hyperlink" Target="http://ofps.oreilly.com/titles/9781449398583/" TargetMode="External"/><Relationship Id="rId7" Type="http://schemas.openxmlformats.org/officeDocument/2006/relationships/hyperlink" Target="http://www.zdnet.com/the-rewards-of-running-server-side-javascript-revealed-7000027060/" TargetMode="External"/><Relationship Id="rId12" Type="http://schemas.openxmlformats.org/officeDocument/2006/relationships/hyperlink" Target="http://www.udemy.com/" TargetMode="External"/><Relationship Id="rId17" Type="http://schemas.openxmlformats.org/officeDocument/2006/relationships/hyperlink" Target="https://try.github.io/levels/1/challenges/1" TargetMode="External"/><Relationship Id="rId2" Type="http://schemas.openxmlformats.org/officeDocument/2006/relationships/hyperlink" Target="http://www.youtube.com/watch?v=jo_B4LTHi3I" TargetMode="External"/><Relationship Id="rId16" Type="http://schemas.openxmlformats.org/officeDocument/2006/relationships/hyperlink" Target="http://stackoverflow.com/questions/11816424/understanding-the-basics-of-git-and-github" TargetMode="External"/><Relationship Id="rId1" Type="http://schemas.openxmlformats.org/officeDocument/2006/relationships/slideLayout" Target="../slideLayouts/slideLayout13.xml"/><Relationship Id="rId6" Type="http://schemas.openxmlformats.org/officeDocument/2006/relationships/hyperlink" Target="http://nodejs.org/" TargetMode="External"/><Relationship Id="rId11" Type="http://schemas.openxmlformats.org/officeDocument/2006/relationships/hyperlink" Target="http://www.codeschool.com/" TargetMode="External"/><Relationship Id="rId5" Type="http://schemas.openxmlformats.org/officeDocument/2006/relationships/hyperlink" Target="http://nodetuts.com/" TargetMode="External"/><Relationship Id="rId15" Type="http://schemas.openxmlformats.org/officeDocument/2006/relationships/hyperlink" Target="http://gitimmersion.com/" TargetMode="External"/><Relationship Id="rId10" Type="http://schemas.openxmlformats.org/officeDocument/2006/relationships/hyperlink" Target="https://www.youtube.com/watch?v=eqlZD21DME0" TargetMode="External"/><Relationship Id="rId19" Type="http://schemas.openxmlformats.org/officeDocument/2006/relationships/hyperlink" Target="http://openmymind.net/2012/2/3/Node-Require-and-Exports/" TargetMode="External"/><Relationship Id="rId4" Type="http://schemas.openxmlformats.org/officeDocument/2006/relationships/hyperlink" Target="http://www.nodejs.org/" TargetMode="External"/><Relationship Id="rId9" Type="http://schemas.openxmlformats.org/officeDocument/2006/relationships/hyperlink" Target="http://www.clevertech.biz/services/node-js-backbone-js-raphael-js.html" TargetMode="External"/><Relationship Id="rId14" Type="http://schemas.openxmlformats.org/officeDocument/2006/relationships/hyperlink" Target="http://www.haneycodes.net/to-node-js-or-not-to-node-js/"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nodejs.org/"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hyperlink" Target="https://github.com/nodejitsu/node-http-proxy/"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loni\Desktop\workshop24\images\nodejs.png"/>
          <p:cNvPicPr>
            <a:picLocks noChangeAspect="1" noChangeArrowheads="1"/>
          </p:cNvPicPr>
          <p:nvPr/>
        </p:nvPicPr>
        <p:blipFill>
          <a:blip r:embed="rId3"/>
          <a:srcRect/>
          <a:stretch>
            <a:fillRect/>
          </a:stretch>
        </p:blipFill>
        <p:spPr bwMode="auto">
          <a:xfrm>
            <a:off x="478146" y="0"/>
            <a:ext cx="4913251" cy="2456626"/>
          </a:xfrm>
          <a:prstGeom prst="rect">
            <a:avLst/>
          </a:prstGeom>
          <a:noFill/>
        </p:spPr>
      </p:pic>
      <p:sp>
        <p:nvSpPr>
          <p:cNvPr id="5" name="TextBox 4"/>
          <p:cNvSpPr txBox="1"/>
          <p:nvPr/>
        </p:nvSpPr>
        <p:spPr>
          <a:xfrm>
            <a:off x="478146" y="3468562"/>
            <a:ext cx="6702942" cy="830997"/>
          </a:xfrm>
          <a:prstGeom prst="rect">
            <a:avLst/>
          </a:prstGeom>
          <a:noFill/>
        </p:spPr>
        <p:txBody>
          <a:bodyPr wrap="square" rtlCol="0">
            <a:spAutoFit/>
          </a:bodyPr>
          <a:lstStyle/>
          <a:p>
            <a:r>
              <a:rPr lang="en-US" sz="4800" dirty="0" smtClean="0">
                <a:solidFill>
                  <a:schemeClr val="bg1"/>
                </a:solidFill>
              </a:rPr>
              <a:t>LEVEL – I : BEGINNER</a:t>
            </a:r>
            <a:endParaRPr lang="en-US" sz="4800" dirty="0">
              <a:solidFill>
                <a:schemeClr val="bg1"/>
              </a:solidFill>
            </a:endParaRPr>
          </a:p>
        </p:txBody>
      </p:sp>
      <p:sp>
        <p:nvSpPr>
          <p:cNvPr id="4" name="TextBox 3"/>
          <p:cNvSpPr txBox="1"/>
          <p:nvPr/>
        </p:nvSpPr>
        <p:spPr>
          <a:xfrm>
            <a:off x="630546" y="4628311"/>
            <a:ext cx="6702942" cy="830997"/>
          </a:xfrm>
          <a:prstGeom prst="rect">
            <a:avLst/>
          </a:prstGeom>
          <a:noFill/>
        </p:spPr>
        <p:txBody>
          <a:bodyPr wrap="square" rtlCol="0">
            <a:spAutoFit/>
          </a:bodyPr>
          <a:lstStyle/>
          <a:p>
            <a:r>
              <a:rPr lang="en-US" sz="4800" dirty="0" err="1" smtClean="0">
                <a:solidFill>
                  <a:schemeClr val="bg1"/>
                </a:solidFill>
              </a:rPr>
              <a:t>Saloni</a:t>
            </a:r>
            <a:r>
              <a:rPr lang="en-US" sz="4800" dirty="0" smtClean="0">
                <a:solidFill>
                  <a:schemeClr val="bg1"/>
                </a:solidFill>
              </a:rPr>
              <a:t> Jain</a:t>
            </a:r>
            <a:endParaRPr lang="en-US" sz="48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V8 JavaScript Engine</a:t>
            </a:r>
            <a:endParaRPr lang="en-US" b="1" dirty="0"/>
          </a:p>
        </p:txBody>
      </p:sp>
      <p:sp>
        <p:nvSpPr>
          <p:cNvPr id="4" name="Text Placeholder 3"/>
          <p:cNvSpPr>
            <a:spLocks noGrp="1"/>
          </p:cNvSpPr>
          <p:nvPr>
            <p:ph type="body" sz="quarter" idx="10"/>
          </p:nvPr>
        </p:nvSpPr>
        <p:spPr/>
        <p:txBody>
          <a:bodyPr/>
          <a:lstStyle/>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endParaRPr lang="en-US" dirty="0">
              <a:solidFill>
                <a:schemeClr val="tx1"/>
              </a:solidFill>
            </a:endParaRPr>
          </a:p>
        </p:txBody>
      </p:sp>
      <p:pic>
        <p:nvPicPr>
          <p:cNvPr id="5" name="Picture 2"/>
          <p:cNvPicPr>
            <a:picLocks noChangeAspect="1" noChangeArrowheads="1"/>
          </p:cNvPicPr>
          <p:nvPr/>
        </p:nvPicPr>
        <p:blipFill>
          <a:blip r:embed="rId3"/>
          <a:srcRect/>
          <a:stretch>
            <a:fillRect/>
          </a:stretch>
        </p:blipFill>
        <p:spPr bwMode="auto">
          <a:xfrm>
            <a:off x="2195803" y="1546611"/>
            <a:ext cx="4783045" cy="1741973"/>
          </a:xfrm>
          <a:prstGeom prst="rect">
            <a:avLst/>
          </a:prstGeom>
          <a:noFill/>
          <a:ln w="9525">
            <a:noFill/>
            <a:miter lim="800000"/>
            <a:headEnd/>
            <a:tailEnd/>
          </a:ln>
        </p:spPr>
      </p:pic>
      <p:sp>
        <p:nvSpPr>
          <p:cNvPr id="6" name="Rectangle 5"/>
          <p:cNvSpPr/>
          <p:nvPr/>
        </p:nvSpPr>
        <p:spPr>
          <a:xfrm>
            <a:off x="2240117" y="3969818"/>
            <a:ext cx="4738731" cy="2493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lvl="2" algn="ctr"/>
            <a:endParaRPr lang="en-US" sz="2000" b="1" dirty="0" smtClean="0">
              <a:latin typeface="Georgia" pitchFamily="-65" charset="0"/>
              <a:ea typeface="ＭＳ Ｐゴシック" pitchFamily="-65" charset="-128"/>
            </a:endParaRPr>
          </a:p>
          <a:p>
            <a:pPr marL="0" lvl="2" algn="ctr"/>
            <a:r>
              <a:rPr lang="en-US" sz="2000" b="1" dirty="0" smtClean="0">
                <a:latin typeface="Georgia" pitchFamily="-65" charset="0"/>
                <a:ea typeface="ＭＳ Ｐゴシック" pitchFamily="-65" charset="-128"/>
              </a:rPr>
              <a:t>Node.js is a wrapper around the V8 Engine. </a:t>
            </a:r>
            <a:r>
              <a:rPr lang="en-US" sz="2000" b="1" dirty="0">
                <a:latin typeface="Georgia" pitchFamily="-65" charset="0"/>
                <a:ea typeface="ＭＳ Ｐゴシック" pitchFamily="-65" charset="-128"/>
              </a:rPr>
              <a:t>B</a:t>
            </a:r>
            <a:r>
              <a:rPr lang="en-US" sz="2000" b="1" dirty="0" smtClean="0">
                <a:latin typeface="Georgia" pitchFamily="-65" charset="0"/>
                <a:ea typeface="ＭＳ Ｐゴシック" pitchFamily="-65" charset="-128"/>
              </a:rPr>
              <a:t>asically, the V8 Engine is capable of doing low level Network Communication and we are leveraging its capabilities, using Node.js.</a:t>
            </a:r>
          </a:p>
          <a:p>
            <a:pPr algn="ctr"/>
            <a:endParaRPr lang="en-US" dirty="0"/>
          </a:p>
        </p:txBody>
      </p:sp>
    </p:spTree>
    <p:extLst>
      <p:ext uri="{BB962C8B-B14F-4D97-AF65-F5344CB8AC3E}">
        <p14:creationId xmlns:p14="http://schemas.microsoft.com/office/powerpoint/2010/main" val="265213925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Duplication of Data</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Runs over multiple servers.</a:t>
            </a:r>
            <a:endParaRPr lang="en-US" sz="2400" dirty="0">
              <a:solidFill>
                <a:srgbClr val="002060"/>
              </a:solidFill>
            </a:endParaRPr>
          </a:p>
          <a:p>
            <a:r>
              <a:rPr lang="en-US" sz="2400" dirty="0" smtClean="0">
                <a:solidFill>
                  <a:srgbClr val="002060"/>
                </a:solidFill>
              </a:rPr>
              <a:t>Data is duplicated to make sure system is up &amp; running in case of hardware failure.</a:t>
            </a:r>
            <a:endParaRPr lang="en-US" sz="2400" dirty="0">
              <a:solidFill>
                <a:srgbClr val="002060"/>
              </a:solidFill>
            </a:endParaRPr>
          </a:p>
        </p:txBody>
      </p:sp>
    </p:spTree>
    <p:extLst>
      <p:ext uri="{BB962C8B-B14F-4D97-AF65-F5344CB8AC3E}">
        <p14:creationId xmlns:p14="http://schemas.microsoft.com/office/powerpoint/2010/main" val="34033171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Load Balancing</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Automatic  load balancing configurations are easy to deploy.</a:t>
            </a:r>
            <a:endParaRPr lang="en-US" sz="2400" dirty="0">
              <a:solidFill>
                <a:srgbClr val="002060"/>
              </a:solidFill>
            </a:endParaRPr>
          </a:p>
        </p:txBody>
      </p:sp>
    </p:spTree>
    <p:extLst>
      <p:ext uri="{BB962C8B-B14F-4D97-AF65-F5344CB8AC3E}">
        <p14:creationId xmlns:p14="http://schemas.microsoft.com/office/powerpoint/2010/main" val="13589018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Scalability</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Scales Horizontally.</a:t>
            </a:r>
          </a:p>
          <a:p>
            <a:endParaRPr lang="en-US" sz="2400" dirty="0">
              <a:solidFill>
                <a:srgbClr val="002060"/>
              </a:solidFill>
            </a:endParaRPr>
          </a:p>
          <a:p>
            <a:r>
              <a:rPr lang="en-US" sz="2400" dirty="0" smtClean="0">
                <a:solidFill>
                  <a:srgbClr val="002060"/>
                </a:solidFill>
              </a:rPr>
              <a:t>New machines can be added as data grows on running database.</a:t>
            </a:r>
            <a:endParaRPr lang="en-US" sz="2400" dirty="0">
              <a:solidFill>
                <a:srgbClr val="002060"/>
              </a:solidFill>
            </a:endParaRPr>
          </a:p>
        </p:txBody>
      </p:sp>
    </p:spTree>
    <p:extLst>
      <p:ext uri="{BB962C8B-B14F-4D97-AF65-F5344CB8AC3E}">
        <p14:creationId xmlns:p14="http://schemas.microsoft.com/office/powerpoint/2010/main" val="40774490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File Storage </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 Could be used to store files using special feature </a:t>
            </a:r>
            <a:r>
              <a:rPr lang="en-US" sz="2400" dirty="0" err="1" smtClean="0">
                <a:solidFill>
                  <a:srgbClr val="002060"/>
                </a:solidFill>
              </a:rPr>
              <a:t>GridFS</a:t>
            </a:r>
            <a:r>
              <a:rPr lang="en-US" sz="2400" dirty="0" smtClean="0">
                <a:solidFill>
                  <a:srgbClr val="002060"/>
                </a:solidFill>
              </a:rPr>
              <a:t> </a:t>
            </a:r>
            <a:endParaRPr lang="en-US" sz="2400" dirty="0">
              <a:solidFill>
                <a:srgbClr val="002060"/>
              </a:solidFill>
            </a:endParaRPr>
          </a:p>
        </p:txBody>
      </p:sp>
    </p:spTree>
    <p:extLst>
      <p:ext uri="{BB962C8B-B14F-4D97-AF65-F5344CB8AC3E}">
        <p14:creationId xmlns:p14="http://schemas.microsoft.com/office/powerpoint/2010/main" val="30915021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131914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Server-side </a:t>
            </a:r>
          </a:p>
          <a:p>
            <a:pPr algn="ctr"/>
            <a:r>
              <a:rPr lang="en-US" sz="2400" dirty="0" smtClean="0">
                <a:solidFill>
                  <a:srgbClr val="002060"/>
                </a:solidFill>
              </a:rPr>
              <a:t>JavaScript Execution </a:t>
            </a:r>
          </a:p>
          <a:p>
            <a:pPr algn="ct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400" dirty="0" smtClean="0">
              <a:solidFill>
                <a:srgbClr val="002060"/>
              </a:solidFill>
            </a:endParaRPr>
          </a:p>
          <a:p>
            <a:endParaRPr lang="en-US" sz="2400" dirty="0">
              <a:solidFill>
                <a:srgbClr val="002060"/>
              </a:solidFill>
            </a:endParaRPr>
          </a:p>
          <a:p>
            <a:r>
              <a:rPr lang="en-US" sz="2400" dirty="0" smtClean="0">
                <a:solidFill>
                  <a:srgbClr val="002060"/>
                </a:solidFill>
              </a:rPr>
              <a:t>JavaScript functions can be used in queries</a:t>
            </a:r>
            <a:endParaRPr lang="en-US" sz="2400" dirty="0">
              <a:solidFill>
                <a:srgbClr val="002060"/>
              </a:solidFill>
            </a:endParaRPr>
          </a:p>
        </p:txBody>
      </p:sp>
    </p:spTree>
    <p:extLst>
      <p:ext uri="{BB962C8B-B14F-4D97-AF65-F5344CB8AC3E}">
        <p14:creationId xmlns:p14="http://schemas.microsoft.com/office/powerpoint/2010/main" val="29367671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When to use NoSQL </a:t>
            </a:r>
            <a:endParaRPr lang="en-US" dirty="0"/>
          </a:p>
        </p:txBody>
      </p:sp>
      <p:sp>
        <p:nvSpPr>
          <p:cNvPr id="3" name="Rounded Rectangle 2"/>
          <p:cNvSpPr/>
          <p:nvPr/>
        </p:nvSpPr>
        <p:spPr>
          <a:xfrm>
            <a:off x="609600" y="1676400"/>
            <a:ext cx="3429000" cy="11430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To Store &amp; Retrieve huge amount of data</a:t>
            </a:r>
            <a:endParaRPr lang="en-US" sz="2400" dirty="0">
              <a:solidFill>
                <a:srgbClr val="002060"/>
              </a:solidFill>
            </a:endParaRPr>
          </a:p>
        </p:txBody>
      </p:sp>
      <p:sp>
        <p:nvSpPr>
          <p:cNvPr id="6" name="Rounded Rectangle 5"/>
          <p:cNvSpPr/>
          <p:nvPr/>
        </p:nvSpPr>
        <p:spPr>
          <a:xfrm>
            <a:off x="4724400" y="1676400"/>
            <a:ext cx="3429000" cy="11430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Data is not structured &amp; dynamic structure changes</a:t>
            </a:r>
          </a:p>
          <a:p>
            <a:pPr algn="ctr"/>
            <a:endParaRPr lang="en-US" sz="2400" dirty="0">
              <a:solidFill>
                <a:srgbClr val="002060"/>
              </a:solidFill>
            </a:endParaRPr>
          </a:p>
        </p:txBody>
      </p:sp>
      <p:sp>
        <p:nvSpPr>
          <p:cNvPr id="7" name="Rounded Rectangle 6"/>
          <p:cNvSpPr/>
          <p:nvPr/>
        </p:nvSpPr>
        <p:spPr>
          <a:xfrm>
            <a:off x="609600" y="3352800"/>
            <a:ext cx="3429000" cy="1219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If relationships not required to use between elements  </a:t>
            </a:r>
          </a:p>
          <a:p>
            <a:pPr algn="ctr"/>
            <a:endParaRPr lang="en-US" sz="2400" dirty="0">
              <a:solidFill>
                <a:srgbClr val="002060"/>
              </a:solidFill>
            </a:endParaRPr>
          </a:p>
        </p:txBody>
      </p:sp>
      <p:sp>
        <p:nvSpPr>
          <p:cNvPr id="8" name="Rounded Rectangle 7"/>
          <p:cNvSpPr/>
          <p:nvPr/>
        </p:nvSpPr>
        <p:spPr>
          <a:xfrm>
            <a:off x="4724400" y="3352800"/>
            <a:ext cx="3429000" cy="1219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If fast applications needed to developed</a:t>
            </a:r>
          </a:p>
          <a:p>
            <a:pPr algn="ctr"/>
            <a:endParaRPr lang="en-US" sz="2400" dirty="0">
              <a:solidFill>
                <a:srgbClr val="002060"/>
              </a:solidFill>
            </a:endParaRPr>
          </a:p>
        </p:txBody>
      </p:sp>
      <p:sp>
        <p:nvSpPr>
          <p:cNvPr id="9" name="Rounded Rectangle 8"/>
          <p:cNvSpPr/>
          <p:nvPr/>
        </p:nvSpPr>
        <p:spPr>
          <a:xfrm>
            <a:off x="609600" y="4953000"/>
            <a:ext cx="3429000" cy="168928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Growing list of elements </a:t>
            </a:r>
          </a:p>
          <a:p>
            <a:pPr algn="ctr"/>
            <a:r>
              <a:rPr lang="en-US" sz="2400" dirty="0" smtClean="0">
                <a:solidFill>
                  <a:srgbClr val="002060"/>
                </a:solidFill>
              </a:rPr>
              <a:t>Blogs , twitter posts ,log files</a:t>
            </a:r>
            <a:endParaRPr lang="en-US" sz="2400" dirty="0">
              <a:solidFill>
                <a:srgbClr val="002060"/>
              </a:solidFill>
            </a:endParaRPr>
          </a:p>
        </p:txBody>
      </p:sp>
      <p:sp>
        <p:nvSpPr>
          <p:cNvPr id="10" name="Rounded Rectangle 9"/>
          <p:cNvSpPr/>
          <p:nvPr/>
        </p:nvSpPr>
        <p:spPr>
          <a:xfrm>
            <a:off x="4724400" y="4953000"/>
            <a:ext cx="3429000" cy="168928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If constraints &amp; business validation not required at data base level</a:t>
            </a:r>
          </a:p>
          <a:p>
            <a:pPr algn="ctr"/>
            <a:endParaRPr lang="en-US" sz="2400" dirty="0">
              <a:solidFill>
                <a:srgbClr val="002060"/>
              </a:solidFill>
            </a:endParaRPr>
          </a:p>
        </p:txBody>
      </p:sp>
    </p:spTree>
    <p:extLst>
      <p:ext uri="{BB962C8B-B14F-4D97-AF65-F5344CB8AC3E}">
        <p14:creationId xmlns:p14="http://schemas.microsoft.com/office/powerpoint/2010/main" val="2259871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When not to use NoSQL </a:t>
            </a:r>
            <a:endParaRPr lang="en-US" dirty="0"/>
          </a:p>
        </p:txBody>
      </p:sp>
      <p:sp>
        <p:nvSpPr>
          <p:cNvPr id="3" name="Rounded Rectangle 2"/>
          <p:cNvSpPr/>
          <p:nvPr/>
        </p:nvSpPr>
        <p:spPr>
          <a:xfrm>
            <a:off x="2438400" y="1676400"/>
            <a:ext cx="4648200" cy="9906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Complex transactions need be handled</a:t>
            </a:r>
            <a:endParaRPr lang="en-US" sz="2400" dirty="0">
              <a:solidFill>
                <a:srgbClr val="002060"/>
              </a:solidFill>
            </a:endParaRPr>
          </a:p>
        </p:txBody>
      </p:sp>
      <p:sp>
        <p:nvSpPr>
          <p:cNvPr id="7" name="Rounded Rectangle 6"/>
          <p:cNvSpPr/>
          <p:nvPr/>
        </p:nvSpPr>
        <p:spPr>
          <a:xfrm>
            <a:off x="2438400" y="3352800"/>
            <a:ext cx="46482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Joins must be handled by database</a:t>
            </a:r>
            <a:endParaRPr lang="en-US" sz="2400" dirty="0">
              <a:solidFill>
                <a:srgbClr val="002060"/>
              </a:solidFill>
            </a:endParaRPr>
          </a:p>
        </p:txBody>
      </p:sp>
      <p:sp>
        <p:nvSpPr>
          <p:cNvPr id="9" name="Rounded Rectangle 8"/>
          <p:cNvSpPr/>
          <p:nvPr/>
        </p:nvSpPr>
        <p:spPr>
          <a:xfrm>
            <a:off x="2438400" y="5029200"/>
            <a:ext cx="4648200" cy="9906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Validations must be handled by databases</a:t>
            </a:r>
            <a:endParaRPr lang="en-US" sz="2400" dirty="0">
              <a:solidFill>
                <a:srgbClr val="002060"/>
              </a:solidFill>
            </a:endParaRPr>
          </a:p>
        </p:txBody>
      </p:sp>
    </p:spTree>
    <p:extLst>
      <p:ext uri="{BB962C8B-B14F-4D97-AF65-F5344CB8AC3E}">
        <p14:creationId xmlns:p14="http://schemas.microsoft.com/office/powerpoint/2010/main" val="965133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75488" y="1316736"/>
            <a:ext cx="8290560" cy="4524315"/>
          </a:xfrm>
          <a:prstGeom prst="rect">
            <a:avLst/>
          </a:prstGeom>
          <a:noFill/>
        </p:spPr>
        <p:txBody>
          <a:bodyPr wrap="square" rtlCol="0">
            <a:spAutoFit/>
          </a:bodyPr>
          <a:lstStyle/>
          <a:p>
            <a:r>
              <a:rPr lang="en-US" sz="2000" b="1" dirty="0" smtClean="0"/>
              <a:t>Install MongoDB</a:t>
            </a:r>
          </a:p>
          <a:p>
            <a:endParaRPr lang="en-US" dirty="0"/>
          </a:p>
          <a:p>
            <a:r>
              <a:rPr lang="en-US" dirty="0" smtClean="0"/>
              <a:t>There are three builds of MongoDB for Windows:</a:t>
            </a:r>
          </a:p>
          <a:p>
            <a:r>
              <a:rPr lang="en-US" b="1" dirty="0" smtClean="0"/>
              <a:t>MongoDB for Windows Server 2008 R2 edition</a:t>
            </a:r>
            <a:r>
              <a:rPr lang="en-US" dirty="0" smtClean="0"/>
              <a:t> (i.e. 2008R2) runs only on Windows Server 2008 R2, Windows 7 64-bit, and newer versions of Windows. This build takes advantage of recent enhancements to the Windows Platform and cannot operate on older versions of Windows.</a:t>
            </a:r>
          </a:p>
          <a:p>
            <a:endParaRPr lang="en-US" b="1" dirty="0" smtClean="0"/>
          </a:p>
          <a:p>
            <a:r>
              <a:rPr lang="en-US" b="1" dirty="0" smtClean="0"/>
              <a:t>MongoDB for Windows 64-bit</a:t>
            </a:r>
            <a:r>
              <a:rPr lang="en-US" dirty="0" smtClean="0"/>
              <a:t> runs on any 64-bit version of Windows newer than Windows XP, including Windows Server 2008 R2 and Windows 7 64-bit.</a:t>
            </a:r>
          </a:p>
          <a:p>
            <a:endParaRPr lang="en-US" b="1" dirty="0" smtClean="0"/>
          </a:p>
          <a:p>
            <a:r>
              <a:rPr lang="en-US" b="1" dirty="0" smtClean="0"/>
              <a:t>MongoDB for Windows 32-bit</a:t>
            </a:r>
            <a:r>
              <a:rPr lang="en-US" dirty="0" smtClean="0"/>
              <a:t> runs on any 32-bit version of Windows newer than Windows XP. 32-bit versions of MongoDB are only intended for older systems and for use in testing and development systems. 32-bit versions of MongoDB only support databases smaller than 2GB.</a:t>
            </a:r>
          </a:p>
          <a:p>
            <a:endParaRPr lang="en-US" dirty="0"/>
          </a:p>
        </p:txBody>
      </p:sp>
    </p:spTree>
    <p:extLst>
      <p:ext uri="{BB962C8B-B14F-4D97-AF65-F5344CB8AC3E}">
        <p14:creationId xmlns:p14="http://schemas.microsoft.com/office/powerpoint/2010/main" val="19909883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75488" y="890809"/>
            <a:ext cx="8290560" cy="5909310"/>
          </a:xfrm>
          <a:prstGeom prst="rect">
            <a:avLst/>
          </a:prstGeom>
          <a:noFill/>
        </p:spPr>
        <p:txBody>
          <a:bodyPr wrap="square" rtlCol="0">
            <a:spAutoFit/>
          </a:bodyPr>
          <a:lstStyle/>
          <a:p>
            <a:r>
              <a:rPr lang="en-US" sz="2000" b="1" dirty="0"/>
              <a:t>Download MongoDB for </a:t>
            </a:r>
            <a:r>
              <a:rPr lang="en-US" sz="2000" b="1" dirty="0" smtClean="0"/>
              <a:t>Windows</a:t>
            </a:r>
            <a:endParaRPr lang="en-US" dirty="0"/>
          </a:p>
          <a:p>
            <a:r>
              <a:rPr lang="en-US" dirty="0"/>
              <a:t>Download the latest production release of MongoDB from the </a:t>
            </a:r>
            <a:r>
              <a:rPr lang="en-US" dirty="0">
                <a:hlinkClick r:id="rId2"/>
              </a:rPr>
              <a:t>MongoDB downloads page</a:t>
            </a:r>
            <a:r>
              <a:rPr lang="en-US" dirty="0"/>
              <a:t>. Ensure you download the correct version of MongoDB for your Windows system. The 64-bit versions of MongoDB does not work with 32-bit Windows</a:t>
            </a:r>
            <a:r>
              <a:rPr lang="en-US" dirty="0" smtClean="0"/>
              <a:t>.</a:t>
            </a:r>
          </a:p>
          <a:p>
            <a:endParaRPr lang="en-US" dirty="0"/>
          </a:p>
          <a:p>
            <a:r>
              <a:rPr lang="en-US" sz="2000" b="1" dirty="0"/>
              <a:t>Install the downloaded </a:t>
            </a:r>
            <a:r>
              <a:rPr lang="en-US" sz="2000" b="1" dirty="0" smtClean="0"/>
              <a:t>file</a:t>
            </a:r>
            <a:endParaRPr lang="en-US" dirty="0" smtClean="0"/>
          </a:p>
          <a:p>
            <a:r>
              <a:rPr lang="en-US" dirty="0"/>
              <a:t>In Windows Explorer, locate the downloaded MongoDB </a:t>
            </a:r>
            <a:r>
              <a:rPr lang="en-US" dirty="0" err="1"/>
              <a:t>msi</a:t>
            </a:r>
            <a:r>
              <a:rPr lang="en-US" dirty="0"/>
              <a:t> file, which typically is located in the default Downloads folder. Double-click the </a:t>
            </a:r>
            <a:r>
              <a:rPr lang="en-US" dirty="0" err="1"/>
              <a:t>msi</a:t>
            </a:r>
            <a:r>
              <a:rPr lang="en-US" dirty="0"/>
              <a:t> file. A set of screens will appear to guide you through the installation process</a:t>
            </a:r>
            <a:r>
              <a:rPr lang="en-US" dirty="0" smtClean="0"/>
              <a:t>.</a:t>
            </a:r>
          </a:p>
          <a:p>
            <a:endParaRPr lang="en-US" dirty="0"/>
          </a:p>
          <a:p>
            <a:r>
              <a:rPr lang="en-US" b="1" dirty="0"/>
              <a:t>Move the MongoDB folder to another location (optional)</a:t>
            </a:r>
          </a:p>
          <a:p>
            <a:r>
              <a:rPr lang="en-US" dirty="0"/>
              <a:t>To move the MongoDB folder, you must issue the move command as an Administrator. For example, to move the folder to C:\mongodb:</a:t>
            </a:r>
          </a:p>
          <a:p>
            <a:r>
              <a:rPr lang="en-US" dirty="0"/>
              <a:t>Select </a:t>
            </a:r>
            <a:r>
              <a:rPr lang="en-US" b="1" dirty="0"/>
              <a:t>Start Menu</a:t>
            </a:r>
            <a:r>
              <a:rPr lang="en-US" dirty="0"/>
              <a:t> &gt; </a:t>
            </a:r>
            <a:r>
              <a:rPr lang="en-US" b="1" dirty="0"/>
              <a:t>All Programs</a:t>
            </a:r>
            <a:r>
              <a:rPr lang="en-US" dirty="0"/>
              <a:t> &gt; </a:t>
            </a:r>
            <a:r>
              <a:rPr lang="en-US" b="1" dirty="0"/>
              <a:t>Accessories</a:t>
            </a:r>
            <a:r>
              <a:rPr lang="en-US" dirty="0"/>
              <a:t>.</a:t>
            </a:r>
          </a:p>
          <a:p>
            <a:r>
              <a:rPr lang="en-US" dirty="0"/>
              <a:t>Right-click </a:t>
            </a:r>
            <a:r>
              <a:rPr lang="en-US" b="1" dirty="0"/>
              <a:t>Command Prompt</a:t>
            </a:r>
            <a:r>
              <a:rPr lang="en-US" dirty="0"/>
              <a:t> and select </a:t>
            </a:r>
            <a:r>
              <a:rPr lang="en-US" b="1" dirty="0"/>
              <a:t>Run as Administrator</a:t>
            </a:r>
            <a:r>
              <a:rPr lang="en-US" dirty="0"/>
              <a:t> from the popup menu.</a:t>
            </a:r>
          </a:p>
          <a:p>
            <a:endParaRPr lang="en-US" dirty="0" smtClean="0"/>
          </a:p>
          <a:p>
            <a:r>
              <a:rPr lang="en-US" dirty="0"/>
              <a:t>Issue the following commands</a:t>
            </a:r>
            <a:r>
              <a:rPr lang="en-US" dirty="0" smtClean="0"/>
              <a:t>:</a:t>
            </a:r>
          </a:p>
          <a:p>
            <a:pPr lvl="1"/>
            <a:r>
              <a:rPr lang="en-US" sz="1600" b="1" i="1" dirty="0">
                <a:solidFill>
                  <a:schemeClr val="tx1">
                    <a:lumMod val="65000"/>
                    <a:lumOff val="35000"/>
                  </a:schemeClr>
                </a:solidFill>
              </a:rPr>
              <a:t> </a:t>
            </a:r>
            <a:r>
              <a:rPr lang="en-US" sz="1600" b="1" i="1" dirty="0" smtClean="0">
                <a:solidFill>
                  <a:schemeClr val="tx1">
                    <a:lumMod val="65000"/>
                    <a:lumOff val="35000"/>
                  </a:schemeClr>
                </a:solidFill>
              </a:rPr>
              <a:t>cd \ </a:t>
            </a:r>
          </a:p>
          <a:p>
            <a:pPr lvl="1"/>
            <a:r>
              <a:rPr lang="en-US" sz="1600" b="1" i="1" dirty="0">
                <a:solidFill>
                  <a:schemeClr val="tx1">
                    <a:lumMod val="65000"/>
                    <a:lumOff val="35000"/>
                  </a:schemeClr>
                </a:solidFill>
              </a:rPr>
              <a:t> </a:t>
            </a:r>
            <a:r>
              <a:rPr lang="en-US" sz="1600" b="1" i="1" dirty="0" smtClean="0">
                <a:solidFill>
                  <a:schemeClr val="tx1">
                    <a:lumMod val="65000"/>
                    <a:lumOff val="35000"/>
                  </a:schemeClr>
                </a:solidFill>
              </a:rPr>
              <a:t>move  c:\mongodb-win64  c:\mongodb</a:t>
            </a:r>
          </a:p>
          <a:p>
            <a:endParaRPr lang="en-US" dirty="0"/>
          </a:p>
          <a:p>
            <a:endParaRPr lang="en-US" dirty="0"/>
          </a:p>
        </p:txBody>
      </p:sp>
    </p:spTree>
    <p:extLst>
      <p:ext uri="{BB962C8B-B14F-4D97-AF65-F5344CB8AC3E}">
        <p14:creationId xmlns:p14="http://schemas.microsoft.com/office/powerpoint/2010/main" val="41207315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14528" y="1097280"/>
            <a:ext cx="8290560" cy="5539978"/>
          </a:xfrm>
          <a:prstGeom prst="rect">
            <a:avLst/>
          </a:prstGeom>
          <a:noFill/>
        </p:spPr>
        <p:txBody>
          <a:bodyPr wrap="square" rtlCol="0">
            <a:spAutoFit/>
          </a:bodyPr>
          <a:lstStyle/>
          <a:p>
            <a:r>
              <a:rPr lang="en-US" sz="2000" b="1" dirty="0"/>
              <a:t>Run </a:t>
            </a:r>
            <a:r>
              <a:rPr lang="en-US" sz="2000" b="1" dirty="0" smtClean="0"/>
              <a:t>MongoDB</a:t>
            </a:r>
            <a:endParaRPr lang="en-US" sz="2000" b="1" dirty="0"/>
          </a:p>
          <a:p>
            <a:endParaRPr lang="en-US" b="1" dirty="0" smtClean="0"/>
          </a:p>
          <a:p>
            <a:r>
              <a:rPr lang="en-US" b="1" dirty="0" smtClean="0"/>
              <a:t>Set </a:t>
            </a:r>
            <a:r>
              <a:rPr lang="en-US" b="1" dirty="0"/>
              <a:t>up the MongoDB environment.</a:t>
            </a:r>
          </a:p>
          <a:p>
            <a:r>
              <a:rPr lang="en-US" dirty="0"/>
              <a:t>MongoDB requires a </a:t>
            </a:r>
            <a:r>
              <a:rPr lang="en-US" dirty="0">
                <a:hlinkClick r:id="rId2"/>
              </a:rPr>
              <a:t>data directory</a:t>
            </a:r>
            <a:r>
              <a:rPr lang="en-US" dirty="0"/>
              <a:t> to store all data. </a:t>
            </a:r>
            <a:r>
              <a:rPr lang="en-US" dirty="0" err="1"/>
              <a:t>MongoDB’s</a:t>
            </a:r>
            <a:r>
              <a:rPr lang="en-US" dirty="0"/>
              <a:t> default data directory path is\data\db. Create this folder using the following commands from a </a:t>
            </a:r>
            <a:r>
              <a:rPr lang="en-US" b="1" dirty="0"/>
              <a:t>Command Prompt</a:t>
            </a:r>
            <a:r>
              <a:rPr lang="en-US" dirty="0" smtClean="0"/>
              <a:t>:</a:t>
            </a:r>
          </a:p>
          <a:p>
            <a:endParaRPr lang="en-US" dirty="0"/>
          </a:p>
          <a:p>
            <a:r>
              <a:rPr lang="en-US" dirty="0" smtClean="0"/>
              <a:t>	</a:t>
            </a:r>
            <a:r>
              <a:rPr lang="en-US" sz="1600" b="1" i="1" dirty="0">
                <a:solidFill>
                  <a:schemeClr val="tx1">
                    <a:lumMod val="65000"/>
                    <a:lumOff val="35000"/>
                  </a:schemeClr>
                </a:solidFill>
              </a:rPr>
              <a:t>md \</a:t>
            </a:r>
            <a:r>
              <a:rPr lang="en-US" sz="1600" b="1" i="1" dirty="0" smtClean="0">
                <a:solidFill>
                  <a:schemeClr val="tx1">
                    <a:lumMod val="65000"/>
                    <a:lumOff val="35000"/>
                  </a:schemeClr>
                </a:solidFill>
              </a:rPr>
              <a:t>data\</a:t>
            </a:r>
            <a:r>
              <a:rPr lang="en-US" sz="1600" b="1" i="1" dirty="0" err="1" smtClean="0">
                <a:solidFill>
                  <a:schemeClr val="tx1">
                    <a:lumMod val="65000"/>
                    <a:lumOff val="35000"/>
                  </a:schemeClr>
                </a:solidFill>
              </a:rPr>
              <a:t>db</a:t>
            </a:r>
            <a:endParaRPr lang="en-US" sz="1600" b="1" i="1" dirty="0" smtClean="0">
              <a:solidFill>
                <a:schemeClr val="tx1">
                  <a:lumMod val="65000"/>
                  <a:lumOff val="35000"/>
                </a:schemeClr>
              </a:solidFill>
            </a:endParaRPr>
          </a:p>
          <a:p>
            <a:endParaRPr lang="en-US" b="1" i="1" dirty="0"/>
          </a:p>
          <a:p>
            <a:r>
              <a:rPr lang="en-US" dirty="0"/>
              <a:t>You can specify an alternate path for data files using the </a:t>
            </a:r>
            <a:r>
              <a:rPr lang="en-US" i="1" dirty="0"/>
              <a:t>--</a:t>
            </a:r>
            <a:r>
              <a:rPr lang="en-US" i="1" dirty="0" err="1"/>
              <a:t>dbpath</a:t>
            </a:r>
            <a:r>
              <a:rPr lang="en-US" dirty="0"/>
              <a:t> option to </a:t>
            </a:r>
            <a:r>
              <a:rPr lang="en-US" dirty="0">
                <a:hlinkClick r:id="rId3" tooltip="mongod.exe"/>
              </a:rPr>
              <a:t>mongod.exe</a:t>
            </a:r>
            <a:r>
              <a:rPr lang="en-US" dirty="0"/>
              <a:t>, for example</a:t>
            </a:r>
            <a:r>
              <a:rPr lang="en-US" dirty="0" smtClean="0"/>
              <a:t>:</a:t>
            </a:r>
          </a:p>
          <a:p>
            <a:endParaRPr lang="en-US" b="1" i="1" dirty="0"/>
          </a:p>
          <a:p>
            <a:r>
              <a:rPr lang="en-US" b="1" i="1" dirty="0" smtClean="0"/>
              <a:t>	</a:t>
            </a:r>
            <a:r>
              <a:rPr lang="en-US" sz="1600" b="1" i="1" dirty="0">
                <a:solidFill>
                  <a:schemeClr val="tx1">
                    <a:lumMod val="65000"/>
                    <a:lumOff val="35000"/>
                  </a:schemeClr>
                </a:solidFill>
              </a:rPr>
              <a:t>C:\mongodb\bin\mongod.exe --</a:t>
            </a:r>
            <a:r>
              <a:rPr lang="en-US" sz="1600" b="1" i="1" dirty="0" err="1">
                <a:solidFill>
                  <a:schemeClr val="tx1">
                    <a:lumMod val="65000"/>
                    <a:lumOff val="35000"/>
                  </a:schemeClr>
                </a:solidFill>
              </a:rPr>
              <a:t>dbpath</a:t>
            </a:r>
            <a:r>
              <a:rPr lang="en-US" sz="1600" b="1" i="1" dirty="0">
                <a:solidFill>
                  <a:schemeClr val="tx1">
                    <a:lumMod val="65000"/>
                    <a:lumOff val="35000"/>
                  </a:schemeClr>
                </a:solidFill>
              </a:rPr>
              <a:t> d:\</a:t>
            </a:r>
            <a:r>
              <a:rPr lang="en-US" sz="1600" b="1" i="1" dirty="0" smtClean="0">
                <a:solidFill>
                  <a:schemeClr val="tx1">
                    <a:lumMod val="65000"/>
                    <a:lumOff val="35000"/>
                  </a:schemeClr>
                </a:solidFill>
              </a:rPr>
              <a:t>test\mongodb\data</a:t>
            </a:r>
          </a:p>
          <a:p>
            <a:endParaRPr lang="en-US" sz="1600" b="1" i="1" dirty="0">
              <a:solidFill>
                <a:schemeClr val="tx1">
                  <a:lumMod val="65000"/>
                  <a:lumOff val="35000"/>
                </a:schemeClr>
              </a:solidFill>
            </a:endParaRPr>
          </a:p>
          <a:p>
            <a:r>
              <a:rPr lang="en-US" sz="1600" dirty="0"/>
              <a:t>If your path includes spaces, enclose the entire path in double quotes, for example</a:t>
            </a:r>
            <a:r>
              <a:rPr lang="en-US" sz="1600" dirty="0" smtClean="0"/>
              <a:t>:</a:t>
            </a:r>
          </a:p>
          <a:p>
            <a:endParaRPr lang="en-US" sz="1600" b="1" i="1" dirty="0">
              <a:solidFill>
                <a:schemeClr val="tx1">
                  <a:lumMod val="65000"/>
                  <a:lumOff val="35000"/>
                </a:schemeClr>
              </a:solidFill>
            </a:endParaRPr>
          </a:p>
          <a:p>
            <a:r>
              <a:rPr lang="en-US" sz="1600" b="1" i="1" dirty="0" smtClean="0">
                <a:solidFill>
                  <a:schemeClr val="tx1">
                    <a:lumMod val="65000"/>
                    <a:lumOff val="35000"/>
                  </a:schemeClr>
                </a:solidFill>
              </a:rPr>
              <a:t>	</a:t>
            </a:r>
            <a:r>
              <a:rPr lang="en-US" sz="1600" b="1" i="1" dirty="0">
                <a:solidFill>
                  <a:schemeClr val="tx1">
                    <a:lumMod val="65000"/>
                    <a:lumOff val="35000"/>
                  </a:schemeClr>
                </a:solidFill>
              </a:rPr>
              <a:t>C:\mongodb\bin\mongod.exe --</a:t>
            </a:r>
            <a:r>
              <a:rPr lang="en-US" sz="1600" b="1" i="1" dirty="0" err="1">
                <a:solidFill>
                  <a:schemeClr val="tx1">
                    <a:lumMod val="65000"/>
                    <a:lumOff val="35000"/>
                  </a:schemeClr>
                </a:solidFill>
              </a:rPr>
              <a:t>dbpath</a:t>
            </a:r>
            <a:r>
              <a:rPr lang="en-US" sz="1600" b="1" i="1" dirty="0">
                <a:solidFill>
                  <a:schemeClr val="tx1">
                    <a:lumMod val="65000"/>
                    <a:lumOff val="35000"/>
                  </a:schemeClr>
                </a:solidFill>
              </a:rPr>
              <a:t> "d:\test\mongo </a:t>
            </a:r>
            <a:r>
              <a:rPr lang="en-US" sz="1600" b="1" i="1" dirty="0" err="1">
                <a:solidFill>
                  <a:schemeClr val="tx1">
                    <a:lumMod val="65000"/>
                    <a:lumOff val="35000"/>
                  </a:schemeClr>
                </a:solidFill>
              </a:rPr>
              <a:t>db</a:t>
            </a:r>
            <a:r>
              <a:rPr lang="en-US" sz="1600" b="1" i="1" dirty="0">
                <a:solidFill>
                  <a:schemeClr val="tx1">
                    <a:lumMod val="65000"/>
                    <a:lumOff val="35000"/>
                  </a:schemeClr>
                </a:solidFill>
              </a:rPr>
              <a:t> data"</a:t>
            </a:r>
          </a:p>
          <a:p>
            <a:endParaRPr lang="en-US" dirty="0"/>
          </a:p>
          <a:p>
            <a:endParaRPr lang="en-US" dirty="0"/>
          </a:p>
          <a:p>
            <a:endParaRPr lang="en-US" dirty="0"/>
          </a:p>
        </p:txBody>
      </p:sp>
    </p:spTree>
    <p:extLst>
      <p:ext uri="{BB962C8B-B14F-4D97-AF65-F5344CB8AC3E}">
        <p14:creationId xmlns:p14="http://schemas.microsoft.com/office/powerpoint/2010/main" val="3139748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V8 	</a:t>
            </a:r>
            <a:endParaRPr lang="en-US" b="1" dirty="0"/>
          </a:p>
        </p:txBody>
      </p:sp>
      <p:pic>
        <p:nvPicPr>
          <p:cNvPr id="5" name="Picture 4"/>
          <p:cNvPicPr>
            <a:picLocks noChangeAspect="1"/>
          </p:cNvPicPr>
          <p:nvPr/>
        </p:nvPicPr>
        <p:blipFill>
          <a:blip r:embed="rId3"/>
          <a:stretch>
            <a:fillRect/>
          </a:stretch>
        </p:blipFill>
        <p:spPr>
          <a:xfrm>
            <a:off x="3645940" y="1967870"/>
            <a:ext cx="1781227" cy="1226091"/>
          </a:xfrm>
          <a:prstGeom prst="rect">
            <a:avLst/>
          </a:prstGeom>
        </p:spPr>
      </p:pic>
      <p:graphicFrame>
        <p:nvGraphicFramePr>
          <p:cNvPr id="7" name="Diagram 6"/>
          <p:cNvGraphicFramePr/>
          <p:nvPr>
            <p:extLst>
              <p:ext uri="{D42A27DB-BD31-4B8C-83A1-F6EECF244321}">
                <p14:modId xmlns:p14="http://schemas.microsoft.com/office/powerpoint/2010/main" val="4202047493"/>
              </p:ext>
            </p:extLst>
          </p:nvPr>
        </p:nvGraphicFramePr>
        <p:xfrm>
          <a:off x="1507718" y="2656717"/>
          <a:ext cx="6096000" cy="18396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5213925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14528" y="1097280"/>
            <a:ext cx="8290560" cy="5847755"/>
          </a:xfrm>
          <a:prstGeom prst="rect">
            <a:avLst/>
          </a:prstGeom>
          <a:noFill/>
        </p:spPr>
        <p:txBody>
          <a:bodyPr wrap="square" rtlCol="0">
            <a:spAutoFit/>
          </a:bodyPr>
          <a:lstStyle/>
          <a:p>
            <a:r>
              <a:rPr lang="en-US" b="1" dirty="0"/>
              <a:t>Start MongoDB</a:t>
            </a:r>
          </a:p>
          <a:p>
            <a:endParaRPr lang="en-US" sz="2000" dirty="0"/>
          </a:p>
          <a:p>
            <a:r>
              <a:rPr lang="en-US" dirty="0"/>
              <a:t>To start MongoDB, run </a:t>
            </a:r>
            <a:r>
              <a:rPr lang="en-US" dirty="0">
                <a:hlinkClick r:id="rId2" tooltip="mongod.exe"/>
              </a:rPr>
              <a:t>mongod.exe</a:t>
            </a:r>
            <a:r>
              <a:rPr lang="en-US" dirty="0"/>
              <a:t>. For example, from the </a:t>
            </a:r>
            <a:r>
              <a:rPr lang="en-US" b="1" dirty="0"/>
              <a:t>Command Prompt</a:t>
            </a:r>
            <a:r>
              <a:rPr lang="en-US" dirty="0"/>
              <a:t>:</a:t>
            </a:r>
          </a:p>
          <a:p>
            <a:r>
              <a:rPr lang="en-US" sz="2000" dirty="0"/>
              <a:t>	</a:t>
            </a:r>
            <a:r>
              <a:rPr lang="en-US" sz="1600" b="1" i="1" dirty="0">
                <a:solidFill>
                  <a:schemeClr val="tx1">
                    <a:lumMod val="65000"/>
                    <a:lumOff val="35000"/>
                  </a:schemeClr>
                </a:solidFill>
              </a:rPr>
              <a:t>C:\Program </a:t>
            </a:r>
            <a:r>
              <a:rPr lang="en-US" sz="1600" b="1" i="1" dirty="0" smtClean="0">
                <a:solidFill>
                  <a:schemeClr val="tx1">
                    <a:lumMod val="65000"/>
                    <a:lumOff val="35000"/>
                  </a:schemeClr>
                </a:solidFill>
              </a:rPr>
              <a:t>Files\MongoDB\bin\mongod.exe</a:t>
            </a:r>
          </a:p>
          <a:p>
            <a:endParaRPr lang="en-US" sz="1600" b="1" i="1" dirty="0">
              <a:solidFill>
                <a:schemeClr val="tx1">
                  <a:lumMod val="65000"/>
                  <a:lumOff val="35000"/>
                </a:schemeClr>
              </a:solidFill>
            </a:endParaRPr>
          </a:p>
          <a:p>
            <a:r>
              <a:rPr lang="en-US" b="1" dirty="0"/>
              <a:t>Connect to MongoDB</a:t>
            </a:r>
          </a:p>
          <a:p>
            <a:endParaRPr lang="en-US" sz="1600" b="1" i="1" dirty="0" smtClean="0">
              <a:solidFill>
                <a:schemeClr val="tx1">
                  <a:lumMod val="65000"/>
                  <a:lumOff val="35000"/>
                </a:schemeClr>
              </a:solidFill>
            </a:endParaRPr>
          </a:p>
          <a:p>
            <a:r>
              <a:rPr lang="en-US" dirty="0"/>
              <a:t>To connect to MongoDB through the </a:t>
            </a:r>
            <a:r>
              <a:rPr lang="en-US" dirty="0">
                <a:hlinkClick r:id="rId3" tooltip="mongo"/>
              </a:rPr>
              <a:t>mongo.exe</a:t>
            </a:r>
            <a:r>
              <a:rPr lang="en-US" dirty="0"/>
              <a:t> shell, open another </a:t>
            </a:r>
            <a:r>
              <a:rPr lang="en-US" b="1" dirty="0"/>
              <a:t>Command Prompt</a:t>
            </a:r>
            <a:r>
              <a:rPr lang="en-US" dirty="0"/>
              <a:t>. When connecting, specify the data directory if necessary. This step provides several example connection commands.</a:t>
            </a:r>
          </a:p>
          <a:p>
            <a:r>
              <a:rPr lang="en-US" dirty="0"/>
              <a:t>If your MongoDB installation uses the default data directory, connect without specifying the data directory:</a:t>
            </a:r>
          </a:p>
          <a:p>
            <a:endParaRPr lang="en-US" sz="1600" b="1" i="1" dirty="0">
              <a:solidFill>
                <a:schemeClr val="tx1">
                  <a:lumMod val="65000"/>
                  <a:lumOff val="35000"/>
                </a:schemeClr>
              </a:solidFill>
            </a:endParaRPr>
          </a:p>
          <a:p>
            <a:r>
              <a:rPr lang="en-US" sz="2000" dirty="0" smtClean="0"/>
              <a:t>	</a:t>
            </a:r>
            <a:r>
              <a:rPr lang="en-US" sz="1600" b="1" i="1" dirty="0" smtClean="0">
                <a:solidFill>
                  <a:schemeClr val="tx1">
                    <a:lumMod val="65000"/>
                    <a:lumOff val="35000"/>
                  </a:schemeClr>
                </a:solidFill>
              </a:rPr>
              <a:t>C</a:t>
            </a:r>
            <a:r>
              <a:rPr lang="en-US" sz="1600" b="1" i="1" dirty="0">
                <a:solidFill>
                  <a:schemeClr val="tx1">
                    <a:lumMod val="65000"/>
                    <a:lumOff val="35000"/>
                  </a:schemeClr>
                </a:solidFill>
              </a:rPr>
              <a:t>:\</a:t>
            </a:r>
            <a:r>
              <a:rPr lang="en-US" sz="1600" b="1" i="1" dirty="0" smtClean="0">
                <a:solidFill>
                  <a:schemeClr val="tx1">
                    <a:lumMod val="65000"/>
                    <a:lumOff val="35000"/>
                  </a:schemeClr>
                </a:solidFill>
              </a:rPr>
              <a:t>mongodb\bin\mongo.exe</a:t>
            </a:r>
          </a:p>
          <a:p>
            <a:endParaRPr lang="en-US" sz="1600" b="1" i="1" dirty="0">
              <a:solidFill>
                <a:schemeClr val="tx1">
                  <a:lumMod val="65000"/>
                  <a:lumOff val="35000"/>
                </a:schemeClr>
              </a:solidFill>
            </a:endParaRPr>
          </a:p>
          <a:p>
            <a:r>
              <a:rPr lang="en-US" sz="1600" dirty="0"/>
              <a:t>If you installation uses a different data directory, specify the directory when connecting, as in this example:</a:t>
            </a:r>
            <a:endParaRPr lang="en-US" sz="1600" b="1" i="1" dirty="0">
              <a:solidFill>
                <a:schemeClr val="tx1">
                  <a:lumMod val="65000"/>
                  <a:lumOff val="35000"/>
                </a:schemeClr>
              </a:solidFill>
            </a:endParaRPr>
          </a:p>
          <a:p>
            <a:endParaRPr lang="en-US" sz="1600" b="1" i="1" dirty="0">
              <a:solidFill>
                <a:schemeClr val="tx1">
                  <a:lumMod val="65000"/>
                  <a:lumOff val="35000"/>
                </a:schemeClr>
              </a:solidFill>
            </a:endParaRPr>
          </a:p>
          <a:p>
            <a:endParaRPr lang="en-US" dirty="0"/>
          </a:p>
          <a:p>
            <a:endParaRPr lang="en-US" dirty="0"/>
          </a:p>
          <a:p>
            <a:endParaRPr lang="en-US" dirty="0"/>
          </a:p>
        </p:txBody>
      </p:sp>
    </p:spTree>
    <p:extLst>
      <p:ext uri="{BB962C8B-B14F-4D97-AF65-F5344CB8AC3E}">
        <p14:creationId xmlns:p14="http://schemas.microsoft.com/office/powerpoint/2010/main" val="32811143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Installing Mongo DB</a:t>
            </a:r>
            <a:endParaRPr lang="en-US" b="1" dirty="0"/>
          </a:p>
        </p:txBody>
      </p:sp>
      <p:sp>
        <p:nvSpPr>
          <p:cNvPr id="3" name="Text Placeholder 2"/>
          <p:cNvSpPr>
            <a:spLocks noGrp="1"/>
          </p:cNvSpPr>
          <p:nvPr>
            <p:ph type="body" sz="quarter" idx="10"/>
          </p:nvPr>
        </p:nvSpPr>
        <p:spPr/>
        <p:txBody>
          <a:bodyPr/>
          <a:lstStyle/>
          <a:p>
            <a:r>
              <a:rPr lang="en-US" sz="2000" dirty="0" smtClean="0">
                <a:solidFill>
                  <a:schemeClr val="tx1"/>
                </a:solidFill>
                <a:latin typeface="Georgia"/>
                <a:cs typeface="Georgia"/>
              </a:rPr>
              <a:t> Now install the dependencies through NPM -</a:t>
            </a:r>
          </a:p>
          <a:p>
            <a:r>
              <a:rPr lang="en-US" sz="2000" dirty="0" smtClean="0">
                <a:solidFill>
                  <a:schemeClr val="tx1"/>
                </a:solidFill>
                <a:latin typeface="Georgia"/>
                <a:cs typeface="Georgia"/>
              </a:rPr>
              <a:t>	C:\nodegetstart\myapp&gt;</a:t>
            </a:r>
            <a:r>
              <a:rPr lang="en-US" sz="2000" dirty="0" err="1" smtClean="0">
                <a:solidFill>
                  <a:schemeClr val="tx1"/>
                </a:solidFill>
                <a:latin typeface="Georgia"/>
                <a:cs typeface="Georgia"/>
              </a:rPr>
              <a:t>npm</a:t>
            </a:r>
            <a:r>
              <a:rPr lang="en-US" sz="2000" dirty="0" smtClean="0">
                <a:solidFill>
                  <a:schemeClr val="tx1"/>
                </a:solidFill>
                <a:latin typeface="Georgia"/>
                <a:cs typeface="Georgia"/>
              </a:rPr>
              <a:t> install</a:t>
            </a:r>
          </a:p>
          <a:p>
            <a:endParaRPr lang="en-US" sz="2000" dirty="0" smtClean="0">
              <a:solidFill>
                <a:schemeClr val="tx1"/>
              </a:solidFill>
              <a:latin typeface="Georgia"/>
              <a:cs typeface="Georgia"/>
            </a:endParaRPr>
          </a:p>
          <a:p>
            <a:r>
              <a:rPr lang="en-US" sz="2000" dirty="0" smtClean="0">
                <a:solidFill>
                  <a:schemeClr val="tx1"/>
                </a:solidFill>
                <a:latin typeface="Georgia"/>
                <a:cs typeface="Georgia"/>
              </a:rPr>
              <a:t>Once NPM has run its course, you should have a </a:t>
            </a:r>
            <a:r>
              <a:rPr lang="en-US" sz="2000" dirty="0" err="1" smtClean="0">
                <a:solidFill>
                  <a:schemeClr val="tx1"/>
                </a:solidFill>
                <a:latin typeface="Georgia"/>
                <a:cs typeface="Georgia"/>
              </a:rPr>
              <a:t>node_modules</a:t>
            </a:r>
            <a:r>
              <a:rPr lang="en-US" sz="2000" dirty="0" smtClean="0">
                <a:solidFill>
                  <a:schemeClr val="tx1"/>
                </a:solidFill>
                <a:latin typeface="Georgia"/>
                <a:cs typeface="Georgia"/>
              </a:rPr>
              <a:t> directory which contains all of our dependencies for this tutorial.</a:t>
            </a:r>
          </a:p>
          <a:p>
            <a:endParaRPr lang="en-US" sz="2000" dirty="0" smtClean="0">
              <a:solidFill>
                <a:schemeClr val="tx1"/>
              </a:solidFill>
              <a:latin typeface="Georgia"/>
              <a:cs typeface="Georgia"/>
            </a:endParaRPr>
          </a:p>
          <a:p>
            <a:r>
              <a:rPr lang="en-US" sz="2000" dirty="0" smtClean="0">
                <a:solidFill>
                  <a:schemeClr val="tx1"/>
                </a:solidFill>
                <a:latin typeface="Georgia"/>
                <a:cs typeface="Georgia"/>
              </a:rPr>
              <a:t>Also we have “mongoose”  as a other alternative for </a:t>
            </a:r>
            <a:r>
              <a:rPr lang="en-US" sz="2000" dirty="0" err="1" smtClean="0">
                <a:solidFill>
                  <a:schemeClr val="tx1"/>
                </a:solidFill>
                <a:latin typeface="Georgia"/>
                <a:cs typeface="Georgia"/>
              </a:rPr>
              <a:t>MongoDB</a:t>
            </a:r>
            <a:r>
              <a:rPr lang="en-US" sz="2000" dirty="0" smtClean="0">
                <a:solidFill>
                  <a:schemeClr val="tx1"/>
                </a:solidFill>
                <a:latin typeface="Georgia"/>
                <a:cs typeface="Georgia"/>
              </a:rPr>
              <a:t> driver instead  “monk”  but as beginner level will monk db wrapper</a:t>
            </a:r>
          </a:p>
          <a:p>
            <a:endParaRPr lang="en-US" sz="2000" dirty="0">
              <a:solidFill>
                <a:schemeClr val="tx1"/>
              </a:solidFill>
              <a:latin typeface="Georgia"/>
              <a:cs typeface="Georgia"/>
            </a:endParaRPr>
          </a:p>
        </p:txBody>
      </p:sp>
    </p:spTree>
    <p:extLst>
      <p:ext uri="{BB962C8B-B14F-4D97-AF65-F5344CB8AC3E}">
        <p14:creationId xmlns:p14="http://schemas.microsoft.com/office/powerpoint/2010/main" val="385036914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Socket.io - </a:t>
            </a:r>
            <a:r>
              <a:rPr lang="en-US" b="1" dirty="0" err="1"/>
              <a:t>Realtime</a:t>
            </a:r>
            <a:r>
              <a:rPr lang="en-US" b="1" dirty="0"/>
              <a:t> App Middleware</a:t>
            </a:r>
            <a:endParaRPr lang="en-US" b="1" dirty="0"/>
          </a:p>
        </p:txBody>
      </p:sp>
      <p:sp>
        <p:nvSpPr>
          <p:cNvPr id="3" name="Text Placeholder 2"/>
          <p:cNvSpPr>
            <a:spLocks noGrp="1"/>
          </p:cNvSpPr>
          <p:nvPr>
            <p:ph type="body" sz="quarter" idx="10"/>
          </p:nvPr>
        </p:nvSpPr>
        <p:spPr>
          <a:xfrm>
            <a:off x="487363" y="1426632"/>
            <a:ext cx="8169274" cy="5071703"/>
          </a:xfrm>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4" name="Rectangle 3"/>
          <p:cNvSpPr/>
          <p:nvPr/>
        </p:nvSpPr>
        <p:spPr>
          <a:xfrm>
            <a:off x="787267" y="3319970"/>
            <a:ext cx="2124737" cy="16459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rgbClr val="FFFFFF"/>
                </a:solidFill>
              </a:rPr>
              <a:t>server</a:t>
            </a:r>
            <a:endParaRPr lang="en-US" sz="2000" b="1" dirty="0">
              <a:solidFill>
                <a:srgbClr val="FFFFFF"/>
              </a:solidFill>
            </a:endParaRPr>
          </a:p>
        </p:txBody>
      </p:sp>
      <p:sp>
        <p:nvSpPr>
          <p:cNvPr id="10" name="TextBox 9"/>
          <p:cNvSpPr txBox="1"/>
          <p:nvPr/>
        </p:nvSpPr>
        <p:spPr>
          <a:xfrm>
            <a:off x="4041648" y="5657088"/>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1" name="Rectangle 10"/>
          <p:cNvSpPr/>
          <p:nvPr/>
        </p:nvSpPr>
        <p:spPr>
          <a:xfrm>
            <a:off x="627888" y="1370183"/>
            <a:ext cx="7772400" cy="400110"/>
          </a:xfrm>
          <a:prstGeom prst="rect">
            <a:avLst/>
          </a:prstGeom>
        </p:spPr>
        <p:txBody>
          <a:bodyPr wrap="square">
            <a:spAutoFit/>
          </a:bodyPr>
          <a:lstStyle/>
          <a:p>
            <a:r>
              <a:rPr lang="en-US" sz="2000" b="1" dirty="0" smtClean="0"/>
              <a:t>Basic Network Program using Socket</a:t>
            </a:r>
            <a:r>
              <a:rPr lang="en-US" sz="2000" dirty="0" smtClean="0"/>
              <a:t>.</a:t>
            </a:r>
            <a:endParaRPr lang="en-US" sz="2000" dirty="0"/>
          </a:p>
        </p:txBody>
      </p:sp>
      <p:sp>
        <p:nvSpPr>
          <p:cNvPr id="12" name="Rectangle 11"/>
          <p:cNvSpPr/>
          <p:nvPr/>
        </p:nvSpPr>
        <p:spPr>
          <a:xfrm>
            <a:off x="5824029" y="3345758"/>
            <a:ext cx="2134371" cy="16459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rgbClr val="FFFFFF"/>
                </a:solidFill>
              </a:rPr>
              <a:t>client</a:t>
            </a:r>
            <a:endParaRPr lang="en-US" sz="2000" b="1" dirty="0">
              <a:solidFill>
                <a:srgbClr val="FFFFFF"/>
              </a:solidFill>
            </a:endParaRPr>
          </a:p>
        </p:txBody>
      </p:sp>
      <p:sp>
        <p:nvSpPr>
          <p:cNvPr id="14" name="Left-Right Arrow 13"/>
          <p:cNvSpPr/>
          <p:nvPr/>
        </p:nvSpPr>
        <p:spPr>
          <a:xfrm>
            <a:off x="2912004" y="4065565"/>
            <a:ext cx="2912025" cy="201629"/>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75249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Socket.io - </a:t>
            </a:r>
            <a:r>
              <a:rPr lang="en-US" b="1" dirty="0" err="1" smtClean="0"/>
              <a:t>Realtime</a:t>
            </a:r>
            <a:r>
              <a:rPr lang="en-US" b="1" dirty="0" smtClean="0"/>
              <a:t> </a:t>
            </a:r>
            <a:r>
              <a:rPr lang="en-US" b="1" dirty="0"/>
              <a:t>App Middleware</a:t>
            </a:r>
            <a:endParaRPr lang="en-US" b="1" dirty="0"/>
          </a:p>
        </p:txBody>
      </p:sp>
      <p:sp>
        <p:nvSpPr>
          <p:cNvPr id="3" name="Text Placeholder 2"/>
          <p:cNvSpPr>
            <a:spLocks noGrp="1"/>
          </p:cNvSpPr>
          <p:nvPr>
            <p:ph type="body" sz="quarter" idx="10"/>
          </p:nvPr>
        </p:nvSpPr>
        <p:spPr>
          <a:xfrm>
            <a:off x="429451" y="1426632"/>
            <a:ext cx="8169274" cy="5071703"/>
          </a:xfrm>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10" name="TextBox 9"/>
          <p:cNvSpPr txBox="1"/>
          <p:nvPr/>
        </p:nvSpPr>
        <p:spPr>
          <a:xfrm>
            <a:off x="4041648" y="5657088"/>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1" name="Rectangle 10"/>
          <p:cNvSpPr/>
          <p:nvPr/>
        </p:nvSpPr>
        <p:spPr>
          <a:xfrm>
            <a:off x="627888" y="1370183"/>
            <a:ext cx="7772400" cy="400110"/>
          </a:xfrm>
          <a:prstGeom prst="rect">
            <a:avLst/>
          </a:prstGeom>
        </p:spPr>
        <p:txBody>
          <a:bodyPr wrap="square">
            <a:spAutoFit/>
          </a:bodyPr>
          <a:lstStyle/>
          <a:p>
            <a:r>
              <a:rPr lang="en-US" sz="2000" b="1" dirty="0" smtClean="0"/>
              <a:t>Socket Programming Flow</a:t>
            </a:r>
            <a:endParaRPr lang="en-US" sz="2000" dirty="0"/>
          </a:p>
        </p:txBody>
      </p:sp>
      <p:sp>
        <p:nvSpPr>
          <p:cNvPr id="5" name="TextBox 4"/>
          <p:cNvSpPr txBox="1"/>
          <p:nvPr/>
        </p:nvSpPr>
        <p:spPr>
          <a:xfrm>
            <a:off x="731518" y="2250825"/>
            <a:ext cx="7132320" cy="3970318"/>
          </a:xfrm>
          <a:prstGeom prst="rect">
            <a:avLst/>
          </a:prstGeom>
          <a:noFill/>
        </p:spPr>
        <p:txBody>
          <a:bodyPr wrap="square" rtlCol="0">
            <a:spAutoFit/>
          </a:bodyPr>
          <a:lstStyle/>
          <a:p>
            <a:pPr>
              <a:lnSpc>
                <a:spcPct val="150000"/>
              </a:lnSpc>
            </a:pPr>
            <a:r>
              <a:rPr lang="en-US" sz="2400" b="1" dirty="0" smtClean="0"/>
              <a:t>Socket () 		 - </a:t>
            </a:r>
            <a:r>
              <a:rPr lang="en-US" sz="2000" dirty="0" smtClean="0"/>
              <a:t>Endpoint for communication</a:t>
            </a:r>
          </a:p>
          <a:p>
            <a:pPr>
              <a:lnSpc>
                <a:spcPct val="150000"/>
              </a:lnSpc>
            </a:pPr>
            <a:r>
              <a:rPr lang="en-US" sz="2400" b="1" dirty="0" smtClean="0"/>
              <a:t>Bind()			  – </a:t>
            </a:r>
            <a:r>
              <a:rPr lang="en-US" sz="2000" dirty="0"/>
              <a:t>Assign Unique Number ( IP Address + Port)</a:t>
            </a:r>
          </a:p>
          <a:p>
            <a:pPr>
              <a:lnSpc>
                <a:spcPct val="150000"/>
              </a:lnSpc>
            </a:pPr>
            <a:r>
              <a:rPr lang="en-US" sz="2400" b="1" dirty="0" smtClean="0"/>
              <a:t>Listen() 		 – </a:t>
            </a:r>
            <a:r>
              <a:rPr lang="en-US" sz="2000" dirty="0"/>
              <a:t>Waits to Client</a:t>
            </a:r>
          </a:p>
          <a:p>
            <a:pPr>
              <a:lnSpc>
                <a:spcPct val="150000"/>
              </a:lnSpc>
            </a:pPr>
            <a:r>
              <a:rPr lang="en-US" sz="2400" b="1" dirty="0" smtClean="0"/>
              <a:t>Connect()		 – </a:t>
            </a:r>
            <a:r>
              <a:rPr lang="en-US" sz="2000" dirty="0"/>
              <a:t>A Client Connects</a:t>
            </a:r>
          </a:p>
          <a:p>
            <a:pPr>
              <a:lnSpc>
                <a:spcPct val="150000"/>
              </a:lnSpc>
            </a:pPr>
            <a:r>
              <a:rPr lang="en-US" sz="2400" b="1" dirty="0" smtClean="0"/>
              <a:t>Accept()		 –  </a:t>
            </a:r>
            <a:r>
              <a:rPr lang="en-US" sz="2000" dirty="0"/>
              <a:t>Connection Established</a:t>
            </a:r>
          </a:p>
          <a:p>
            <a:pPr>
              <a:lnSpc>
                <a:spcPct val="150000"/>
              </a:lnSpc>
            </a:pPr>
            <a:r>
              <a:rPr lang="en-US" sz="2400" b="1" dirty="0" smtClean="0"/>
              <a:t>Send() ,Receive() – </a:t>
            </a:r>
            <a:r>
              <a:rPr lang="en-US" sz="2000" dirty="0"/>
              <a:t>Data Exchanging</a:t>
            </a:r>
          </a:p>
          <a:p>
            <a:pPr>
              <a:lnSpc>
                <a:spcPct val="150000"/>
              </a:lnSpc>
            </a:pPr>
            <a:r>
              <a:rPr lang="en-US" sz="2400" b="1" dirty="0"/>
              <a:t>Close ()  </a:t>
            </a:r>
            <a:r>
              <a:rPr lang="en-US" sz="2400" b="1" dirty="0" smtClean="0"/>
              <a:t>		 </a:t>
            </a:r>
            <a:r>
              <a:rPr lang="en-US" sz="2400" b="1" dirty="0"/>
              <a:t>-  </a:t>
            </a:r>
            <a:r>
              <a:rPr lang="en-US" sz="2000" dirty="0"/>
              <a:t>Disconnect</a:t>
            </a:r>
            <a:endParaRPr lang="en-US" sz="2000" dirty="0"/>
          </a:p>
        </p:txBody>
      </p:sp>
    </p:spTree>
    <p:extLst>
      <p:ext uri="{BB962C8B-B14F-4D97-AF65-F5344CB8AC3E}">
        <p14:creationId xmlns:p14="http://schemas.microsoft.com/office/powerpoint/2010/main" val="73039817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Socket.io - </a:t>
            </a:r>
            <a:r>
              <a:rPr lang="en-US" b="1" dirty="0" err="1"/>
              <a:t>Realtime</a:t>
            </a:r>
            <a:r>
              <a:rPr lang="en-US" b="1" dirty="0"/>
              <a:t> App Middleware</a:t>
            </a:r>
            <a:endParaRPr lang="en-US" b="1" dirty="0"/>
          </a:p>
        </p:txBody>
      </p:sp>
      <p:sp>
        <p:nvSpPr>
          <p:cNvPr id="3" name="Text Placeholder 2"/>
          <p:cNvSpPr>
            <a:spLocks noGrp="1"/>
          </p:cNvSpPr>
          <p:nvPr>
            <p:ph type="body" sz="quarter" idx="10"/>
          </p:nvPr>
        </p:nvSpPr>
        <p:spPr>
          <a:xfrm>
            <a:off x="429451" y="1426632"/>
            <a:ext cx="8169274" cy="5071703"/>
          </a:xfrm>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10" name="TextBox 9"/>
          <p:cNvSpPr txBox="1"/>
          <p:nvPr/>
        </p:nvSpPr>
        <p:spPr>
          <a:xfrm>
            <a:off x="4041648" y="5657088"/>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4" name="Flowchart: Alternate Process 3"/>
          <p:cNvSpPr/>
          <p:nvPr/>
        </p:nvSpPr>
        <p:spPr>
          <a:xfrm>
            <a:off x="1533380" y="1744382"/>
            <a:ext cx="1589650" cy="548640"/>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Socket</a:t>
            </a:r>
            <a:endParaRPr lang="en-US" dirty="0"/>
          </a:p>
        </p:txBody>
      </p:sp>
      <p:sp>
        <p:nvSpPr>
          <p:cNvPr id="8" name="Flowchart: Alternate Process 7"/>
          <p:cNvSpPr/>
          <p:nvPr/>
        </p:nvSpPr>
        <p:spPr>
          <a:xfrm>
            <a:off x="1531032" y="2684590"/>
            <a:ext cx="1589650" cy="548640"/>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Bind</a:t>
            </a:r>
            <a:endParaRPr lang="en-US" dirty="0"/>
          </a:p>
        </p:txBody>
      </p:sp>
      <p:sp>
        <p:nvSpPr>
          <p:cNvPr id="9" name="Flowchart: Alternate Process 8"/>
          <p:cNvSpPr/>
          <p:nvPr/>
        </p:nvSpPr>
        <p:spPr>
          <a:xfrm>
            <a:off x="1542752" y="3638866"/>
            <a:ext cx="1589650" cy="548640"/>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Listen</a:t>
            </a:r>
            <a:endParaRPr lang="en-US" dirty="0"/>
          </a:p>
        </p:txBody>
      </p:sp>
      <p:sp>
        <p:nvSpPr>
          <p:cNvPr id="12" name="Flowchart: Alternate Process 11"/>
          <p:cNvSpPr/>
          <p:nvPr/>
        </p:nvSpPr>
        <p:spPr>
          <a:xfrm>
            <a:off x="1554472" y="4902638"/>
            <a:ext cx="1589650" cy="548640"/>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Accept</a:t>
            </a:r>
            <a:endParaRPr lang="en-US" dirty="0"/>
          </a:p>
        </p:txBody>
      </p:sp>
      <p:sp>
        <p:nvSpPr>
          <p:cNvPr id="13" name="Flowchart: Alternate Process 12"/>
          <p:cNvSpPr/>
          <p:nvPr/>
        </p:nvSpPr>
        <p:spPr>
          <a:xfrm>
            <a:off x="5479444" y="3355158"/>
            <a:ext cx="1589650" cy="548640"/>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Socket</a:t>
            </a:r>
            <a:endParaRPr lang="en-US" dirty="0"/>
          </a:p>
        </p:txBody>
      </p:sp>
      <p:sp>
        <p:nvSpPr>
          <p:cNvPr id="14" name="Flowchart: Alternate Process 13"/>
          <p:cNvSpPr/>
          <p:nvPr/>
        </p:nvSpPr>
        <p:spPr>
          <a:xfrm>
            <a:off x="5519300" y="4323502"/>
            <a:ext cx="1589650" cy="548640"/>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Connect</a:t>
            </a:r>
            <a:endParaRPr lang="en-US" dirty="0"/>
          </a:p>
        </p:txBody>
      </p:sp>
      <p:sp>
        <p:nvSpPr>
          <p:cNvPr id="15" name="Flowchart: Alternate Process 14"/>
          <p:cNvSpPr/>
          <p:nvPr/>
        </p:nvSpPr>
        <p:spPr>
          <a:xfrm>
            <a:off x="1552124" y="5786574"/>
            <a:ext cx="1589650" cy="548640"/>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 / Write</a:t>
            </a:r>
            <a:endParaRPr lang="en-US" dirty="0"/>
          </a:p>
        </p:txBody>
      </p:sp>
      <p:sp>
        <p:nvSpPr>
          <p:cNvPr id="16" name="Flowchart: Alternate Process 15"/>
          <p:cNvSpPr/>
          <p:nvPr/>
        </p:nvSpPr>
        <p:spPr>
          <a:xfrm>
            <a:off x="5502884" y="5798294"/>
            <a:ext cx="1589650" cy="548640"/>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 / Write</a:t>
            </a:r>
            <a:endParaRPr lang="en-US" dirty="0"/>
          </a:p>
        </p:txBody>
      </p:sp>
      <p:cxnSp>
        <p:nvCxnSpPr>
          <p:cNvPr id="7" name="Straight Arrow Connector 6"/>
          <p:cNvCxnSpPr>
            <a:stCxn id="4" idx="2"/>
            <a:endCxn id="8" idx="0"/>
          </p:cNvCxnSpPr>
          <p:nvPr/>
        </p:nvCxnSpPr>
        <p:spPr>
          <a:xfrm flipH="1">
            <a:off x="2325857" y="2293022"/>
            <a:ext cx="2348" cy="3915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2323509" y="3261366"/>
            <a:ext cx="2348" cy="3915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323509" y="4215642"/>
            <a:ext cx="0" cy="656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1"/>
          </p:cNvCxnSpPr>
          <p:nvPr/>
        </p:nvCxnSpPr>
        <p:spPr>
          <a:xfrm flipH="1">
            <a:off x="2321161" y="4597822"/>
            <a:ext cx="3198139" cy="117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6274269" y="3949518"/>
            <a:ext cx="2348" cy="3915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2321161" y="5453626"/>
            <a:ext cx="2348" cy="3915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16" idx="0"/>
          </p:cNvCxnSpPr>
          <p:nvPr/>
        </p:nvCxnSpPr>
        <p:spPr>
          <a:xfrm>
            <a:off x="6286067" y="4903794"/>
            <a:ext cx="11642" cy="894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5" idx="2"/>
          </p:cNvCxnSpPr>
          <p:nvPr/>
        </p:nvCxnSpPr>
        <p:spPr>
          <a:xfrm>
            <a:off x="2346949" y="6335214"/>
            <a:ext cx="2348" cy="276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6297709" y="6346934"/>
            <a:ext cx="2348" cy="276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2011652" y="6504046"/>
            <a:ext cx="735740" cy="369332"/>
          </a:xfrm>
          <a:prstGeom prst="rect">
            <a:avLst/>
          </a:prstGeom>
          <a:noFill/>
        </p:spPr>
        <p:txBody>
          <a:bodyPr wrap="square" rtlCol="0">
            <a:spAutoFit/>
          </a:bodyPr>
          <a:lstStyle/>
          <a:p>
            <a:r>
              <a:rPr lang="en-US" dirty="0" smtClean="0"/>
              <a:t>Close</a:t>
            </a:r>
            <a:endParaRPr lang="en-US" dirty="0"/>
          </a:p>
        </p:txBody>
      </p:sp>
      <p:sp>
        <p:nvSpPr>
          <p:cNvPr id="36" name="TextBox 35"/>
          <p:cNvSpPr txBox="1"/>
          <p:nvPr/>
        </p:nvSpPr>
        <p:spPr>
          <a:xfrm>
            <a:off x="5976480" y="6543902"/>
            <a:ext cx="735740" cy="369332"/>
          </a:xfrm>
          <a:prstGeom prst="rect">
            <a:avLst/>
          </a:prstGeom>
          <a:noFill/>
        </p:spPr>
        <p:txBody>
          <a:bodyPr wrap="square" rtlCol="0">
            <a:spAutoFit/>
          </a:bodyPr>
          <a:lstStyle/>
          <a:p>
            <a:r>
              <a:rPr lang="en-US" dirty="0" smtClean="0"/>
              <a:t>Close</a:t>
            </a:r>
            <a:endParaRPr lang="en-US" dirty="0"/>
          </a:p>
        </p:txBody>
      </p:sp>
      <p:sp>
        <p:nvSpPr>
          <p:cNvPr id="39" name="TextBox 38"/>
          <p:cNvSpPr txBox="1"/>
          <p:nvPr/>
        </p:nvSpPr>
        <p:spPr>
          <a:xfrm>
            <a:off x="1896760" y="1226198"/>
            <a:ext cx="987116" cy="400110"/>
          </a:xfrm>
          <a:prstGeom prst="rect">
            <a:avLst/>
          </a:prstGeom>
          <a:noFill/>
        </p:spPr>
        <p:txBody>
          <a:bodyPr wrap="square" rtlCol="0">
            <a:spAutoFit/>
          </a:bodyPr>
          <a:lstStyle/>
          <a:p>
            <a:r>
              <a:rPr lang="en-US" sz="2000" b="1" dirty="0" smtClean="0"/>
              <a:t>Server</a:t>
            </a:r>
            <a:endParaRPr lang="en-US" sz="2000" b="1" dirty="0"/>
          </a:p>
        </p:txBody>
      </p:sp>
      <p:sp>
        <p:nvSpPr>
          <p:cNvPr id="40" name="TextBox 39"/>
          <p:cNvSpPr txBox="1"/>
          <p:nvPr/>
        </p:nvSpPr>
        <p:spPr>
          <a:xfrm>
            <a:off x="5791248" y="2799466"/>
            <a:ext cx="987116" cy="400110"/>
          </a:xfrm>
          <a:prstGeom prst="rect">
            <a:avLst/>
          </a:prstGeom>
          <a:noFill/>
        </p:spPr>
        <p:txBody>
          <a:bodyPr wrap="square" rtlCol="0">
            <a:spAutoFit/>
          </a:bodyPr>
          <a:lstStyle/>
          <a:p>
            <a:r>
              <a:rPr lang="en-US" sz="2000" b="1" dirty="0" smtClean="0"/>
              <a:t>Client</a:t>
            </a:r>
            <a:endParaRPr lang="en-US" sz="2000" b="1" dirty="0"/>
          </a:p>
        </p:txBody>
      </p:sp>
    </p:spTree>
    <p:extLst>
      <p:ext uri="{BB962C8B-B14F-4D97-AF65-F5344CB8AC3E}">
        <p14:creationId xmlns:p14="http://schemas.microsoft.com/office/powerpoint/2010/main" val="164114384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Socket.io - </a:t>
            </a:r>
            <a:r>
              <a:rPr lang="en-US" b="1" dirty="0" err="1" smtClean="0"/>
              <a:t>Realtime</a:t>
            </a:r>
            <a:r>
              <a:rPr lang="en-US" b="1" dirty="0" smtClean="0"/>
              <a:t> </a:t>
            </a:r>
            <a:r>
              <a:rPr lang="en-US" b="1" dirty="0"/>
              <a:t>App Middleware</a:t>
            </a:r>
            <a:endParaRPr lang="en-US" b="1" dirty="0"/>
          </a:p>
        </p:txBody>
      </p:sp>
      <p:sp>
        <p:nvSpPr>
          <p:cNvPr id="3" name="Text Placeholder 2"/>
          <p:cNvSpPr>
            <a:spLocks noGrp="1"/>
          </p:cNvSpPr>
          <p:nvPr>
            <p:ph type="body" sz="quarter" idx="10"/>
          </p:nvPr>
        </p:nvSpPr>
        <p:spPr>
          <a:xfrm>
            <a:off x="429451" y="1426632"/>
            <a:ext cx="8169274" cy="5071703"/>
          </a:xfrm>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10" name="TextBox 9"/>
          <p:cNvSpPr txBox="1"/>
          <p:nvPr/>
        </p:nvSpPr>
        <p:spPr>
          <a:xfrm>
            <a:off x="4041648" y="5657088"/>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1" name="Rectangle 10"/>
          <p:cNvSpPr/>
          <p:nvPr/>
        </p:nvSpPr>
        <p:spPr>
          <a:xfrm>
            <a:off x="627888" y="1778155"/>
            <a:ext cx="7772400" cy="3170099"/>
          </a:xfrm>
          <a:prstGeom prst="rect">
            <a:avLst/>
          </a:prstGeom>
        </p:spPr>
        <p:txBody>
          <a:bodyPr wrap="square">
            <a:spAutoFit/>
          </a:bodyPr>
          <a:lstStyle/>
          <a:p>
            <a:r>
              <a:rPr lang="en-US" sz="2000" dirty="0" smtClean="0"/>
              <a:t>- Socket.IO </a:t>
            </a:r>
            <a:r>
              <a:rPr lang="en-US" sz="2000" dirty="0"/>
              <a:t>aims to make </a:t>
            </a:r>
            <a:r>
              <a:rPr lang="en-US" sz="2000" dirty="0" smtClean="0"/>
              <a:t>real-time </a:t>
            </a:r>
            <a:r>
              <a:rPr lang="en-US" sz="2000" dirty="0"/>
              <a:t>apps possible in every browser and mobile </a:t>
            </a:r>
            <a:r>
              <a:rPr lang="en-US" sz="2000" dirty="0" smtClean="0"/>
              <a:t>device. </a:t>
            </a:r>
          </a:p>
          <a:p>
            <a:endParaRPr lang="en-US" sz="2000" dirty="0" smtClean="0"/>
          </a:p>
          <a:p>
            <a:pPr marL="342900" indent="-342900">
              <a:buFontTx/>
              <a:buChar char="-"/>
            </a:pPr>
            <a:r>
              <a:rPr lang="en-US" sz="2000" dirty="0" err="1" smtClean="0"/>
              <a:t>WebSockets</a:t>
            </a:r>
            <a:r>
              <a:rPr lang="en-US" sz="2000" dirty="0" smtClean="0"/>
              <a:t> </a:t>
            </a:r>
            <a:r>
              <a:rPr lang="en-US" sz="2000" dirty="0"/>
              <a:t>(standardized in 2011) </a:t>
            </a:r>
            <a:r>
              <a:rPr lang="en-US" sz="2000" dirty="0" smtClean="0"/>
              <a:t>“ , provides </a:t>
            </a:r>
            <a:r>
              <a:rPr lang="en-US" sz="2000" dirty="0"/>
              <a:t>a mechanism for browser-based applications that need two-way communication with servers that does not rely on opening multiple HTTP connections</a:t>
            </a:r>
            <a:r>
              <a:rPr lang="en-US" sz="2000" dirty="0" smtClean="0"/>
              <a:t>.“</a:t>
            </a:r>
          </a:p>
          <a:p>
            <a:pPr marL="342900" indent="-342900">
              <a:buFontTx/>
              <a:buChar char="-"/>
            </a:pPr>
            <a:endParaRPr lang="en-US" sz="2000" dirty="0"/>
          </a:p>
          <a:p>
            <a:pPr marL="342900" indent="-342900">
              <a:buFontTx/>
              <a:buChar char="-"/>
            </a:pPr>
            <a:r>
              <a:rPr lang="en-US" sz="2000" dirty="0"/>
              <a:t>In order to transport your data from client to server, Socket.io exists as both Node middleware and as a client library (served automatically from your local node server).</a:t>
            </a:r>
            <a:endParaRPr lang="en-US" sz="2000" dirty="0"/>
          </a:p>
        </p:txBody>
      </p:sp>
    </p:spTree>
    <p:extLst>
      <p:ext uri="{BB962C8B-B14F-4D97-AF65-F5344CB8AC3E}">
        <p14:creationId xmlns:p14="http://schemas.microsoft.com/office/powerpoint/2010/main" val="303690092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Socket.io - </a:t>
            </a:r>
            <a:r>
              <a:rPr lang="en-US" b="1" dirty="0" err="1" smtClean="0"/>
              <a:t>Realtime</a:t>
            </a:r>
            <a:r>
              <a:rPr lang="en-US" b="1" dirty="0" smtClean="0"/>
              <a:t> </a:t>
            </a:r>
            <a:r>
              <a:rPr lang="en-US" b="1" dirty="0"/>
              <a:t>App Middleware</a:t>
            </a:r>
            <a:endParaRPr lang="en-US" b="1" dirty="0"/>
          </a:p>
        </p:txBody>
      </p:sp>
      <p:sp>
        <p:nvSpPr>
          <p:cNvPr id="3" name="Text Placeholder 2"/>
          <p:cNvSpPr>
            <a:spLocks noGrp="1"/>
          </p:cNvSpPr>
          <p:nvPr>
            <p:ph type="body" sz="quarter" idx="10"/>
          </p:nvPr>
        </p:nvSpPr>
        <p:spPr>
          <a:xfrm>
            <a:off x="429451" y="1426632"/>
            <a:ext cx="8169274" cy="5071703"/>
          </a:xfrm>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10" name="TextBox 9"/>
          <p:cNvSpPr txBox="1"/>
          <p:nvPr/>
        </p:nvSpPr>
        <p:spPr>
          <a:xfrm>
            <a:off x="4041648" y="5657088"/>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1" name="Rectangle 10"/>
          <p:cNvSpPr/>
          <p:nvPr/>
        </p:nvSpPr>
        <p:spPr>
          <a:xfrm>
            <a:off x="627888" y="1778155"/>
            <a:ext cx="7772400" cy="4401205"/>
          </a:xfrm>
          <a:prstGeom prst="rect">
            <a:avLst/>
          </a:prstGeom>
        </p:spPr>
        <p:txBody>
          <a:bodyPr wrap="square">
            <a:spAutoFit/>
          </a:bodyPr>
          <a:lstStyle/>
          <a:p>
            <a:r>
              <a:rPr lang="en-US" sz="2000" b="1" dirty="0"/>
              <a:t>S</a:t>
            </a:r>
            <a:r>
              <a:rPr lang="en-US" sz="2000" b="1" dirty="0" smtClean="0"/>
              <a:t>ocket.IO  - Browser Support</a:t>
            </a:r>
          </a:p>
          <a:p>
            <a:endParaRPr lang="en-US" sz="2000" dirty="0" smtClean="0"/>
          </a:p>
          <a:p>
            <a:r>
              <a:rPr lang="en-US" sz="2000" dirty="0"/>
              <a:t>	</a:t>
            </a:r>
            <a:r>
              <a:rPr lang="en-US" sz="2000" b="1" dirty="0" smtClean="0"/>
              <a:t>Desktop</a:t>
            </a:r>
          </a:p>
          <a:p>
            <a:r>
              <a:rPr lang="en-US" sz="2000" dirty="0"/>
              <a:t>	</a:t>
            </a:r>
            <a:r>
              <a:rPr lang="en-US" sz="2000" dirty="0" smtClean="0"/>
              <a:t>	</a:t>
            </a:r>
            <a:r>
              <a:rPr lang="it-IT" sz="2000" dirty="0" smtClean="0"/>
              <a:t>Internet </a:t>
            </a:r>
            <a:r>
              <a:rPr lang="it-IT" sz="2000" dirty="0"/>
              <a:t>Explorer 5.5</a:t>
            </a:r>
            <a:r>
              <a:rPr lang="it-IT" sz="2000" dirty="0" smtClean="0"/>
              <a:t>+</a:t>
            </a:r>
          </a:p>
          <a:p>
            <a:r>
              <a:rPr lang="it-IT" sz="2000" dirty="0" smtClean="0"/>
              <a:t>            	Safari </a:t>
            </a:r>
            <a:r>
              <a:rPr lang="it-IT" sz="2000" dirty="0"/>
              <a:t>3</a:t>
            </a:r>
            <a:r>
              <a:rPr lang="it-IT" sz="2000" dirty="0" smtClean="0"/>
              <a:t>+</a:t>
            </a:r>
          </a:p>
          <a:p>
            <a:r>
              <a:rPr lang="it-IT" sz="2000" dirty="0" smtClean="0"/>
              <a:t>       		Google </a:t>
            </a:r>
            <a:r>
              <a:rPr lang="it-IT" sz="2000" dirty="0"/>
              <a:t>Chrome 4</a:t>
            </a:r>
            <a:r>
              <a:rPr lang="it-IT" sz="2000" dirty="0" smtClean="0"/>
              <a:t>+</a:t>
            </a:r>
          </a:p>
          <a:p>
            <a:r>
              <a:rPr lang="it-IT" sz="2000" dirty="0" smtClean="0"/>
              <a:t>           	Firefox </a:t>
            </a:r>
            <a:r>
              <a:rPr lang="it-IT" sz="2000" dirty="0"/>
              <a:t>3</a:t>
            </a:r>
            <a:r>
              <a:rPr lang="it-IT" sz="2000" dirty="0" smtClean="0"/>
              <a:t>+</a:t>
            </a:r>
          </a:p>
          <a:p>
            <a:r>
              <a:rPr lang="it-IT" sz="2000" dirty="0" smtClean="0"/>
              <a:t>          	Opera </a:t>
            </a:r>
            <a:r>
              <a:rPr lang="it-IT" sz="2000" dirty="0"/>
              <a:t>10.61</a:t>
            </a:r>
            <a:r>
              <a:rPr lang="it-IT" sz="2000" dirty="0" smtClean="0"/>
              <a:t>+</a:t>
            </a:r>
          </a:p>
          <a:p>
            <a:endParaRPr lang="it-IT" sz="2000" dirty="0"/>
          </a:p>
          <a:p>
            <a:r>
              <a:rPr lang="it-IT" sz="2000" dirty="0" smtClean="0"/>
              <a:t>	</a:t>
            </a:r>
            <a:r>
              <a:rPr lang="it-IT" sz="2000" b="1" dirty="0" smtClean="0"/>
              <a:t>Mobile</a:t>
            </a:r>
          </a:p>
          <a:p>
            <a:r>
              <a:rPr lang="it-IT" sz="2000" b="1" dirty="0"/>
              <a:t>		</a:t>
            </a:r>
            <a:r>
              <a:rPr lang="it-IT" sz="2000" dirty="0" smtClean="0"/>
              <a:t>iPhone Safari</a:t>
            </a:r>
          </a:p>
          <a:p>
            <a:r>
              <a:rPr lang="it-IT" sz="2000" dirty="0" smtClean="0"/>
              <a:t>           	iPad Safari</a:t>
            </a:r>
          </a:p>
          <a:p>
            <a:r>
              <a:rPr lang="it-IT" sz="2000" dirty="0" smtClean="0"/>
              <a:t>            	Android WebKit</a:t>
            </a:r>
          </a:p>
          <a:p>
            <a:r>
              <a:rPr lang="it-IT" sz="2000" dirty="0" smtClean="0"/>
              <a:t>          	WebOs WebKit</a:t>
            </a:r>
            <a:endParaRPr lang="en-US" sz="2000" dirty="0" smtClean="0"/>
          </a:p>
        </p:txBody>
      </p:sp>
    </p:spTree>
    <p:extLst>
      <p:ext uri="{BB962C8B-B14F-4D97-AF65-F5344CB8AC3E}">
        <p14:creationId xmlns:p14="http://schemas.microsoft.com/office/powerpoint/2010/main" val="25320748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Socket.io - </a:t>
            </a:r>
            <a:r>
              <a:rPr lang="en-US" b="1" dirty="0" err="1" smtClean="0"/>
              <a:t>Realtime</a:t>
            </a:r>
            <a:r>
              <a:rPr lang="en-US" b="1" dirty="0" smtClean="0"/>
              <a:t> </a:t>
            </a:r>
            <a:r>
              <a:rPr lang="en-US" b="1" dirty="0"/>
              <a:t>App Middleware</a:t>
            </a:r>
            <a:endParaRPr lang="en-US" b="1" dirty="0"/>
          </a:p>
        </p:txBody>
      </p:sp>
      <p:sp>
        <p:nvSpPr>
          <p:cNvPr id="3" name="Text Placeholder 2"/>
          <p:cNvSpPr>
            <a:spLocks noGrp="1"/>
          </p:cNvSpPr>
          <p:nvPr>
            <p:ph type="body" sz="quarter" idx="10"/>
          </p:nvPr>
        </p:nvSpPr>
        <p:spPr>
          <a:xfrm>
            <a:off x="429451" y="1426632"/>
            <a:ext cx="8169274" cy="5071703"/>
          </a:xfrm>
        </p:spPr>
        <p:txBody>
          <a:bodyPr/>
          <a:lstStyle/>
          <a:p>
            <a:pPr fontAlgn="base">
              <a:spcBef>
                <a:spcPct val="0"/>
              </a:spcBef>
              <a:spcAft>
                <a:spcPct val="0"/>
              </a:spcAft>
            </a:pPr>
            <a:r>
              <a:rPr lang="en-US" sz="2000" dirty="0" smtClean="0">
                <a:solidFill>
                  <a:schemeClr val="tx1"/>
                </a:solidFill>
                <a:latin typeface="Georgia"/>
                <a:cs typeface="Georgia"/>
              </a:rPr>
              <a:t> </a:t>
            </a:r>
            <a:r>
              <a:rPr lang="en-US" sz="2000" b="1" dirty="0">
                <a:solidFill>
                  <a:schemeClr val="tx1"/>
                </a:solidFill>
                <a:latin typeface="Calibri" charset="0"/>
                <a:ea typeface="ＭＳ Ｐゴシック" charset="0"/>
                <a:cs typeface="ＭＳ Ｐゴシック" charset="0"/>
              </a:rPr>
              <a:t>Socket.io – </a:t>
            </a:r>
            <a:r>
              <a:rPr lang="en-US" sz="2000" b="1" dirty="0" smtClean="0">
                <a:solidFill>
                  <a:schemeClr val="tx1"/>
                </a:solidFill>
                <a:latin typeface="Calibri" charset="0"/>
                <a:ea typeface="ＭＳ Ｐゴシック" charset="0"/>
                <a:cs typeface="ＭＳ Ｐゴシック" charset="0"/>
              </a:rPr>
              <a:t>Events</a:t>
            </a:r>
          </a:p>
          <a:p>
            <a:pPr fontAlgn="base">
              <a:spcBef>
                <a:spcPct val="0"/>
              </a:spcBef>
              <a:spcAft>
                <a:spcPct val="0"/>
              </a:spcAft>
            </a:pPr>
            <a:r>
              <a:rPr lang="en-US" dirty="0">
                <a:solidFill>
                  <a:schemeClr val="tx1"/>
                </a:solidFill>
                <a:latin typeface="Calibri" charset="0"/>
                <a:ea typeface="ＭＳ Ｐゴシック" charset="0"/>
                <a:cs typeface="ＭＳ Ｐゴシック" charset="0"/>
              </a:rPr>
              <a:t>	There are three native events to Socket.io. You can also create custom events which resemble native messages. The message and disconnect events exist inside of the connection event callback</a:t>
            </a:r>
          </a:p>
        </p:txBody>
      </p:sp>
      <p:sp>
        <p:nvSpPr>
          <p:cNvPr id="10" name="TextBox 9"/>
          <p:cNvSpPr txBox="1"/>
          <p:nvPr/>
        </p:nvSpPr>
        <p:spPr>
          <a:xfrm>
            <a:off x="4041648" y="5657088"/>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4" name="Rectangle 3"/>
          <p:cNvSpPr/>
          <p:nvPr/>
        </p:nvSpPr>
        <p:spPr>
          <a:xfrm>
            <a:off x="583804" y="4802732"/>
            <a:ext cx="7645791" cy="954107"/>
          </a:xfrm>
          <a:prstGeom prst="rect">
            <a:avLst/>
          </a:prstGeom>
        </p:spPr>
        <p:txBody>
          <a:bodyPr wrap="square">
            <a:spAutoFit/>
          </a:bodyPr>
          <a:lstStyle/>
          <a:p>
            <a:r>
              <a:rPr lang="en-US" sz="2000" b="1" dirty="0"/>
              <a:t>Socket.io </a:t>
            </a:r>
            <a:r>
              <a:rPr lang="en-US" sz="2000" b="1" dirty="0" smtClean="0"/>
              <a:t>– Messages</a:t>
            </a:r>
            <a:endParaRPr lang="en-US" dirty="0"/>
          </a:p>
          <a:p>
            <a:r>
              <a:rPr lang="en-US" dirty="0"/>
              <a:t>	Messages are bits of data sent to "Sockets</a:t>
            </a:r>
            <a:r>
              <a:rPr lang="en-US" dirty="0" smtClean="0"/>
              <a:t>".</a:t>
            </a:r>
          </a:p>
          <a:p>
            <a:endParaRPr lang="en-US" dirty="0"/>
          </a:p>
        </p:txBody>
      </p:sp>
      <p:sp>
        <p:nvSpPr>
          <p:cNvPr id="5" name="Rectangle 4"/>
          <p:cNvSpPr/>
          <p:nvPr/>
        </p:nvSpPr>
        <p:spPr>
          <a:xfrm>
            <a:off x="914398" y="2700978"/>
            <a:ext cx="7104184" cy="1885088"/>
          </a:xfrm>
          <a:prstGeom prst="rect">
            <a:avLst/>
          </a:prstGeom>
          <a:solidFill>
            <a:schemeClr val="accent4">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Connection : </a:t>
            </a:r>
            <a:r>
              <a:rPr lang="en-US" dirty="0" err="1" smtClean="0">
                <a:solidFill>
                  <a:schemeClr val="tx1"/>
                </a:solidFill>
              </a:rPr>
              <a:t>io.on</a:t>
            </a:r>
            <a:r>
              <a:rPr lang="en-US" dirty="0">
                <a:solidFill>
                  <a:schemeClr val="tx1"/>
                </a:solidFill>
              </a:rPr>
              <a:t>('connection', function (socket) </a:t>
            </a:r>
            <a:r>
              <a:rPr lang="en-US" dirty="0" smtClean="0">
                <a:solidFill>
                  <a:schemeClr val="tx1"/>
                </a:solidFill>
              </a:rPr>
              <a:t>{</a:t>
            </a:r>
          </a:p>
          <a:p>
            <a:pPr algn="ctr"/>
            <a:endParaRPr lang="en-US" dirty="0">
              <a:solidFill>
                <a:schemeClr val="tx1"/>
              </a:solidFill>
            </a:endParaRPr>
          </a:p>
          <a:p>
            <a:pPr algn="ctr"/>
            <a:r>
              <a:rPr lang="en-US" dirty="0" smtClean="0">
                <a:solidFill>
                  <a:schemeClr val="tx1"/>
                </a:solidFill>
              </a:rPr>
              <a:t>Message : </a:t>
            </a:r>
            <a:r>
              <a:rPr lang="en-US" dirty="0" err="1">
                <a:solidFill>
                  <a:schemeClr val="tx1"/>
                </a:solidFill>
              </a:rPr>
              <a:t>socket.on</a:t>
            </a:r>
            <a:r>
              <a:rPr lang="en-US" dirty="0">
                <a:solidFill>
                  <a:schemeClr val="tx1"/>
                </a:solidFill>
              </a:rPr>
              <a:t>('message', function (data) </a:t>
            </a:r>
            <a:r>
              <a:rPr lang="en-US" dirty="0" smtClean="0">
                <a:solidFill>
                  <a:schemeClr val="tx1"/>
                </a:solidFill>
              </a:rPr>
              <a:t>{</a:t>
            </a: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   Disconnect : </a:t>
            </a:r>
            <a:r>
              <a:rPr lang="en-US" dirty="0" err="1" smtClean="0">
                <a:solidFill>
                  <a:schemeClr val="tx1"/>
                </a:solidFill>
              </a:rPr>
              <a:t>socket.on</a:t>
            </a:r>
            <a:r>
              <a:rPr lang="en-US" dirty="0" smtClean="0">
                <a:solidFill>
                  <a:schemeClr val="tx1"/>
                </a:solidFill>
              </a:rPr>
              <a:t>(disconnect', </a:t>
            </a:r>
            <a:r>
              <a:rPr lang="en-US" dirty="0">
                <a:solidFill>
                  <a:schemeClr val="tx1"/>
                </a:solidFill>
              </a:rPr>
              <a:t>function (data) {</a:t>
            </a:r>
          </a:p>
          <a:p>
            <a:pPr algn="ctr"/>
            <a:endParaRPr lang="en-US" dirty="0">
              <a:solidFill>
                <a:schemeClr val="tx1"/>
              </a:solidFill>
            </a:endParaRPr>
          </a:p>
        </p:txBody>
      </p:sp>
      <p:sp>
        <p:nvSpPr>
          <p:cNvPr id="12" name="Rectangle 11"/>
          <p:cNvSpPr/>
          <p:nvPr/>
        </p:nvSpPr>
        <p:spPr>
          <a:xfrm>
            <a:off x="797158" y="5594290"/>
            <a:ext cx="7104184" cy="904045"/>
          </a:xfrm>
          <a:prstGeom prst="rect">
            <a:avLst/>
          </a:prstGeom>
          <a:solidFill>
            <a:schemeClr val="accent4">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socket.emit</a:t>
            </a:r>
            <a:r>
              <a:rPr lang="en-US" dirty="0">
                <a:solidFill>
                  <a:schemeClr val="tx1"/>
                </a:solidFill>
              </a:rPr>
              <a:t>('message', data);</a:t>
            </a:r>
          </a:p>
        </p:txBody>
      </p:sp>
    </p:spTree>
    <p:extLst>
      <p:ext uri="{BB962C8B-B14F-4D97-AF65-F5344CB8AC3E}">
        <p14:creationId xmlns:p14="http://schemas.microsoft.com/office/powerpoint/2010/main" val="210364573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a:xfrm>
            <a:off x="487363" y="1426632"/>
            <a:ext cx="8169274" cy="5071703"/>
          </a:xfrm>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4" name="Rectangle 3"/>
          <p:cNvSpPr/>
          <p:nvPr/>
        </p:nvSpPr>
        <p:spPr>
          <a:xfrm>
            <a:off x="2644242" y="3316224"/>
            <a:ext cx="3758765" cy="30254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rgbClr val="FFFFFF"/>
              </a:solidFill>
            </a:endParaRPr>
          </a:p>
        </p:txBody>
      </p:sp>
      <p:sp>
        <p:nvSpPr>
          <p:cNvPr id="5" name="Down Arrow 4"/>
          <p:cNvSpPr/>
          <p:nvPr/>
        </p:nvSpPr>
        <p:spPr>
          <a:xfrm>
            <a:off x="4364736" y="2401824"/>
            <a:ext cx="244232" cy="62179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962144" y="3828288"/>
            <a:ext cx="1072896" cy="51206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Node</a:t>
            </a:r>
            <a:endParaRPr lang="en-US" dirty="0">
              <a:solidFill>
                <a:schemeClr val="tx1"/>
              </a:solidFill>
            </a:endParaRPr>
          </a:p>
        </p:txBody>
      </p:sp>
      <p:sp>
        <p:nvSpPr>
          <p:cNvPr id="7" name="Rectangle 6"/>
          <p:cNvSpPr/>
          <p:nvPr/>
        </p:nvSpPr>
        <p:spPr>
          <a:xfrm>
            <a:off x="4974336" y="4774109"/>
            <a:ext cx="1072896" cy="512064"/>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8" name="Rectangle 7"/>
          <p:cNvSpPr/>
          <p:nvPr/>
        </p:nvSpPr>
        <p:spPr>
          <a:xfrm>
            <a:off x="3078480" y="4786301"/>
            <a:ext cx="1072896" cy="512064"/>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9" name="Rectangle 8"/>
          <p:cNvSpPr/>
          <p:nvPr/>
        </p:nvSpPr>
        <p:spPr>
          <a:xfrm>
            <a:off x="3041904" y="3785616"/>
            <a:ext cx="1072896" cy="512064"/>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10" name="TextBox 9"/>
          <p:cNvSpPr txBox="1"/>
          <p:nvPr/>
        </p:nvSpPr>
        <p:spPr>
          <a:xfrm>
            <a:off x="4041648" y="5657088"/>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1" name="Rectangle 10"/>
          <p:cNvSpPr/>
          <p:nvPr/>
        </p:nvSpPr>
        <p:spPr>
          <a:xfrm>
            <a:off x="627888" y="1370183"/>
            <a:ext cx="7772400" cy="646331"/>
          </a:xfrm>
          <a:prstGeom prst="rect">
            <a:avLst/>
          </a:prstGeom>
        </p:spPr>
        <p:txBody>
          <a:bodyPr wrap="square">
            <a:spAutoFit/>
          </a:bodyPr>
          <a:lstStyle/>
          <a:p>
            <a:r>
              <a:rPr lang="en-US" dirty="0" smtClean="0"/>
              <a:t>Node.js utilizes only one process , no </a:t>
            </a:r>
            <a:r>
              <a:rPr lang="en-US" dirty="0"/>
              <a:t>matter how many cores your </a:t>
            </a:r>
            <a:r>
              <a:rPr lang="en-US" dirty="0" smtClean="0"/>
              <a:t>machine have. Because of it’s single-threaded model.</a:t>
            </a:r>
            <a:endParaRPr lang="en-US" dirty="0"/>
          </a:p>
        </p:txBody>
      </p:sp>
    </p:spTree>
    <p:extLst>
      <p:ext uri="{BB962C8B-B14F-4D97-AF65-F5344CB8AC3E}">
        <p14:creationId xmlns:p14="http://schemas.microsoft.com/office/powerpoint/2010/main" val="419131096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a:xfrm>
            <a:off x="487363" y="1426632"/>
            <a:ext cx="8169274" cy="5071703"/>
          </a:xfrm>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10" name="TextBox 9"/>
          <p:cNvSpPr txBox="1"/>
          <p:nvPr/>
        </p:nvSpPr>
        <p:spPr>
          <a:xfrm>
            <a:off x="4041648" y="5657088"/>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1" name="Rectangle 10"/>
          <p:cNvSpPr/>
          <p:nvPr/>
        </p:nvSpPr>
        <p:spPr>
          <a:xfrm>
            <a:off x="627888" y="1370183"/>
            <a:ext cx="7772400" cy="369332"/>
          </a:xfrm>
          <a:prstGeom prst="rect">
            <a:avLst/>
          </a:prstGeom>
        </p:spPr>
        <p:txBody>
          <a:bodyPr wrap="square">
            <a:spAutoFit/>
          </a:bodyPr>
          <a:lstStyle/>
          <a:p>
            <a:pPr algn="ctr"/>
            <a:r>
              <a:rPr lang="en-US" dirty="0" smtClean="0"/>
              <a:t>Node without Cluster </a:t>
            </a:r>
            <a:endParaRPr lang="en-US" dirty="0"/>
          </a:p>
        </p:txBody>
      </p:sp>
      <p:sp>
        <p:nvSpPr>
          <p:cNvPr id="12" name="Rectangle 11"/>
          <p:cNvSpPr/>
          <p:nvPr/>
        </p:nvSpPr>
        <p:spPr>
          <a:xfrm>
            <a:off x="2170176" y="2279904"/>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480816" y="2273808"/>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767072" y="2267712"/>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077712" y="2261616"/>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82256" y="2249424"/>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lowchart: Alternate Process 21"/>
          <p:cNvSpPr/>
          <p:nvPr/>
        </p:nvSpPr>
        <p:spPr>
          <a:xfrm>
            <a:off x="2170176" y="3145536"/>
            <a:ext cx="1743456"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lowchart: Alternate Process 25"/>
          <p:cNvSpPr/>
          <p:nvPr/>
        </p:nvSpPr>
        <p:spPr>
          <a:xfrm>
            <a:off x="2164080" y="3444240"/>
            <a:ext cx="1743456"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lowchart: Alternate Process 26"/>
          <p:cNvSpPr/>
          <p:nvPr/>
        </p:nvSpPr>
        <p:spPr>
          <a:xfrm>
            <a:off x="2170176" y="3742944"/>
            <a:ext cx="1743456"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urved Left Arrow 29"/>
          <p:cNvSpPr/>
          <p:nvPr/>
        </p:nvSpPr>
        <p:spPr>
          <a:xfrm>
            <a:off x="3998976" y="3212592"/>
            <a:ext cx="304800" cy="323088"/>
          </a:xfrm>
          <a:prstGeom prst="curvedLeftArrow">
            <a:avLst/>
          </a:prstGeom>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Curved Left Arrow 31"/>
          <p:cNvSpPr/>
          <p:nvPr/>
        </p:nvSpPr>
        <p:spPr>
          <a:xfrm>
            <a:off x="4041648" y="3572256"/>
            <a:ext cx="304800" cy="323088"/>
          </a:xfrm>
          <a:prstGeom prst="curvedLeftArrow">
            <a:avLst/>
          </a:prstGeom>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Flowchart: Alternate Process 32"/>
          <p:cNvSpPr/>
          <p:nvPr/>
        </p:nvSpPr>
        <p:spPr>
          <a:xfrm>
            <a:off x="2188464" y="4187952"/>
            <a:ext cx="1743456" cy="493776"/>
          </a:xfrm>
          <a:prstGeom prst="flowChartAlternateProcess">
            <a:avLst/>
          </a:prstGeom>
          <a:solidFill>
            <a:schemeClr val="bg1"/>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ircular Arrow 35"/>
          <p:cNvSpPr/>
          <p:nvPr/>
        </p:nvSpPr>
        <p:spPr>
          <a:xfrm>
            <a:off x="2810256" y="4242816"/>
            <a:ext cx="518160" cy="633984"/>
          </a:xfrm>
          <a:prstGeom prst="circularArrow">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Rectangle 36"/>
          <p:cNvSpPr/>
          <p:nvPr/>
        </p:nvSpPr>
        <p:spPr>
          <a:xfrm>
            <a:off x="2225040" y="5029200"/>
            <a:ext cx="1456944"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0" name="Rectangle 39"/>
          <p:cNvSpPr/>
          <p:nvPr/>
        </p:nvSpPr>
        <p:spPr>
          <a:xfrm>
            <a:off x="3998976" y="5035296"/>
            <a:ext cx="1341120" cy="39014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1" name="Rectangle 40"/>
          <p:cNvSpPr/>
          <p:nvPr/>
        </p:nvSpPr>
        <p:spPr>
          <a:xfrm>
            <a:off x="5675376" y="5029200"/>
            <a:ext cx="1359408" cy="39014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2" name="Rectangle 41"/>
          <p:cNvSpPr/>
          <p:nvPr/>
        </p:nvSpPr>
        <p:spPr>
          <a:xfrm>
            <a:off x="7376160" y="5023104"/>
            <a:ext cx="1341120" cy="39014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cxnSp>
        <p:nvCxnSpPr>
          <p:cNvPr id="44" name="Straight Arrow Connector 43"/>
          <p:cNvCxnSpPr>
            <a:stCxn id="12" idx="2"/>
          </p:cNvCxnSpPr>
          <p:nvPr/>
        </p:nvCxnSpPr>
        <p:spPr>
          <a:xfrm>
            <a:off x="2602992" y="2670048"/>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3328416" y="2663952"/>
            <a:ext cx="603504" cy="353568"/>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 idx="2"/>
          </p:cNvCxnSpPr>
          <p:nvPr/>
        </p:nvCxnSpPr>
        <p:spPr>
          <a:xfrm flipH="1">
            <a:off x="4396740" y="2657856"/>
            <a:ext cx="803148" cy="487680"/>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4629912" y="2657856"/>
            <a:ext cx="1725168" cy="746760"/>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17" idx="2"/>
          </p:cNvCxnSpPr>
          <p:nvPr/>
        </p:nvCxnSpPr>
        <p:spPr>
          <a:xfrm flipH="1">
            <a:off x="4754880" y="2639568"/>
            <a:ext cx="3060192" cy="1091184"/>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353568" y="2200656"/>
            <a:ext cx="1621536" cy="584775"/>
          </a:xfrm>
          <a:prstGeom prst="rect">
            <a:avLst/>
          </a:prstGeom>
          <a:noFill/>
        </p:spPr>
        <p:txBody>
          <a:bodyPr wrap="square" rtlCol="0">
            <a:spAutoFit/>
          </a:bodyPr>
          <a:lstStyle/>
          <a:p>
            <a:r>
              <a:rPr lang="en-US" sz="1600" dirty="0" smtClean="0"/>
              <a:t>Clients Connections</a:t>
            </a:r>
            <a:endParaRPr lang="en-US" sz="1600" dirty="0"/>
          </a:p>
        </p:txBody>
      </p:sp>
      <p:sp>
        <p:nvSpPr>
          <p:cNvPr id="66" name="TextBox 65"/>
          <p:cNvSpPr txBox="1"/>
          <p:nvPr/>
        </p:nvSpPr>
        <p:spPr>
          <a:xfrm>
            <a:off x="310896" y="3401568"/>
            <a:ext cx="1621536" cy="338554"/>
          </a:xfrm>
          <a:prstGeom prst="rect">
            <a:avLst/>
          </a:prstGeom>
          <a:noFill/>
        </p:spPr>
        <p:txBody>
          <a:bodyPr wrap="square" rtlCol="0">
            <a:spAutoFit/>
          </a:bodyPr>
          <a:lstStyle/>
          <a:p>
            <a:r>
              <a:rPr lang="en-US" sz="1600" dirty="0" smtClean="0"/>
              <a:t>Event Handlers</a:t>
            </a:r>
            <a:endParaRPr lang="en-US" sz="1600" dirty="0"/>
          </a:p>
        </p:txBody>
      </p:sp>
      <p:sp>
        <p:nvSpPr>
          <p:cNvPr id="67" name="TextBox 66"/>
          <p:cNvSpPr txBox="1"/>
          <p:nvPr/>
        </p:nvSpPr>
        <p:spPr>
          <a:xfrm>
            <a:off x="377952" y="4334256"/>
            <a:ext cx="1621536" cy="338554"/>
          </a:xfrm>
          <a:prstGeom prst="rect">
            <a:avLst/>
          </a:prstGeom>
          <a:noFill/>
        </p:spPr>
        <p:txBody>
          <a:bodyPr wrap="square" rtlCol="0">
            <a:spAutoFit/>
          </a:bodyPr>
          <a:lstStyle/>
          <a:p>
            <a:r>
              <a:rPr lang="en-US" sz="1600" dirty="0" smtClean="0"/>
              <a:t>Event Loop</a:t>
            </a:r>
            <a:endParaRPr lang="en-US" sz="1600" dirty="0"/>
          </a:p>
        </p:txBody>
      </p:sp>
      <p:sp>
        <p:nvSpPr>
          <p:cNvPr id="68" name="TextBox 67"/>
          <p:cNvSpPr txBox="1"/>
          <p:nvPr/>
        </p:nvSpPr>
        <p:spPr>
          <a:xfrm>
            <a:off x="432816" y="5084064"/>
            <a:ext cx="1621536" cy="338554"/>
          </a:xfrm>
          <a:prstGeom prst="rect">
            <a:avLst/>
          </a:prstGeom>
          <a:noFill/>
        </p:spPr>
        <p:txBody>
          <a:bodyPr wrap="square" rtlCol="0">
            <a:spAutoFit/>
          </a:bodyPr>
          <a:lstStyle/>
          <a:p>
            <a:r>
              <a:rPr lang="en-US" sz="1600" dirty="0" smtClean="0"/>
              <a:t>Processors</a:t>
            </a:r>
            <a:endParaRPr lang="en-US" sz="1600" dirty="0"/>
          </a:p>
        </p:txBody>
      </p:sp>
    </p:spTree>
    <p:extLst>
      <p:ext uri="{BB962C8B-B14F-4D97-AF65-F5344CB8AC3E}">
        <p14:creationId xmlns:p14="http://schemas.microsoft.com/office/powerpoint/2010/main" val="3275326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V8</a:t>
            </a:r>
            <a:endParaRPr lang="en-US" b="1" dirty="0"/>
          </a:p>
        </p:txBody>
      </p:sp>
      <p:graphicFrame>
        <p:nvGraphicFramePr>
          <p:cNvPr id="4" name="Diagram 3"/>
          <p:cNvGraphicFramePr/>
          <p:nvPr>
            <p:extLst>
              <p:ext uri="{D42A27DB-BD31-4B8C-83A1-F6EECF244321}">
                <p14:modId xmlns:p14="http://schemas.microsoft.com/office/powerpoint/2010/main" val="816301850"/>
              </p:ext>
            </p:extLst>
          </p:nvPr>
        </p:nvGraphicFramePr>
        <p:xfrm>
          <a:off x="1074569" y="1155889"/>
          <a:ext cx="7228908" cy="5071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359971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10" name="TextBox 9"/>
          <p:cNvSpPr txBox="1"/>
          <p:nvPr/>
        </p:nvSpPr>
        <p:spPr>
          <a:xfrm>
            <a:off x="4041648" y="4998720"/>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2" name="Rectangle 11"/>
          <p:cNvSpPr/>
          <p:nvPr/>
        </p:nvSpPr>
        <p:spPr>
          <a:xfrm>
            <a:off x="597408" y="1499785"/>
            <a:ext cx="7462202" cy="1200329"/>
          </a:xfrm>
          <a:prstGeom prst="rect">
            <a:avLst/>
          </a:prstGeom>
        </p:spPr>
        <p:txBody>
          <a:bodyPr wrap="square">
            <a:spAutoFit/>
          </a:bodyPr>
          <a:lstStyle/>
          <a:p>
            <a:r>
              <a:rPr lang="en-US" dirty="0" smtClean="0"/>
              <a:t>-&gt; Node </a:t>
            </a:r>
            <a:r>
              <a:rPr lang="en-US" dirty="0"/>
              <a:t>Cluster Module introduced in </a:t>
            </a:r>
            <a:r>
              <a:rPr lang="en-US" dirty="0" smtClean="0"/>
              <a:t>V0.8 , to </a:t>
            </a:r>
            <a:r>
              <a:rPr lang="en-US" dirty="0"/>
              <a:t>utilize entire power of </a:t>
            </a:r>
            <a:r>
              <a:rPr lang="en-US" dirty="0" smtClean="0"/>
              <a:t>server</a:t>
            </a:r>
          </a:p>
          <a:p>
            <a:r>
              <a:rPr lang="en-US" dirty="0" smtClean="0"/>
              <a:t>-&gt; Node Cluster Module  Master process creates the worker processes &amp; makes them listen to the requests to handle.</a:t>
            </a:r>
            <a:endParaRPr lang="en-US" dirty="0"/>
          </a:p>
          <a:p>
            <a:r>
              <a:rPr lang="en-US" dirty="0" smtClean="0"/>
              <a:t>  </a:t>
            </a:r>
            <a:endParaRPr lang="en-US" dirty="0"/>
          </a:p>
        </p:txBody>
      </p:sp>
      <p:sp>
        <p:nvSpPr>
          <p:cNvPr id="13" name="Rectangle 12"/>
          <p:cNvSpPr/>
          <p:nvPr/>
        </p:nvSpPr>
        <p:spPr>
          <a:xfrm>
            <a:off x="3279648" y="3060192"/>
            <a:ext cx="2718816" cy="7559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Cluster Master</a:t>
            </a:r>
            <a:endParaRPr lang="en-US" dirty="0"/>
          </a:p>
        </p:txBody>
      </p:sp>
      <p:sp>
        <p:nvSpPr>
          <p:cNvPr id="14" name="Rectangle 13"/>
          <p:cNvSpPr/>
          <p:nvPr/>
        </p:nvSpPr>
        <p:spPr>
          <a:xfrm>
            <a:off x="1118616" y="5070396"/>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Worker A</a:t>
            </a:r>
            <a:endParaRPr lang="en-US" dirty="0"/>
          </a:p>
        </p:txBody>
      </p:sp>
      <p:sp>
        <p:nvSpPr>
          <p:cNvPr id="15" name="Rectangle 14"/>
          <p:cNvSpPr/>
          <p:nvPr/>
        </p:nvSpPr>
        <p:spPr>
          <a:xfrm>
            <a:off x="3142488" y="5088684"/>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 </a:t>
            </a:r>
            <a:r>
              <a:rPr lang="en-US" dirty="0" smtClean="0"/>
              <a:t>B</a:t>
            </a:r>
            <a:endParaRPr lang="en-US" dirty="0"/>
          </a:p>
        </p:txBody>
      </p:sp>
      <p:sp>
        <p:nvSpPr>
          <p:cNvPr id="16" name="Rectangle 15"/>
          <p:cNvSpPr/>
          <p:nvPr/>
        </p:nvSpPr>
        <p:spPr>
          <a:xfrm>
            <a:off x="5062728" y="5080802"/>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 </a:t>
            </a:r>
            <a:r>
              <a:rPr lang="en-US" dirty="0" smtClean="0"/>
              <a:t>C</a:t>
            </a:r>
            <a:endParaRPr lang="en-US" dirty="0"/>
          </a:p>
        </p:txBody>
      </p:sp>
      <p:sp>
        <p:nvSpPr>
          <p:cNvPr id="17" name="Rectangle 16"/>
          <p:cNvSpPr/>
          <p:nvPr/>
        </p:nvSpPr>
        <p:spPr>
          <a:xfrm>
            <a:off x="6940296" y="5066824"/>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 </a:t>
            </a:r>
            <a:r>
              <a:rPr lang="en-US" dirty="0" smtClean="0"/>
              <a:t>D</a:t>
            </a:r>
            <a:endParaRPr lang="en-US" dirty="0"/>
          </a:p>
        </p:txBody>
      </p:sp>
      <p:cxnSp>
        <p:nvCxnSpPr>
          <p:cNvPr id="19" name="Straight Arrow Connector 18"/>
          <p:cNvCxnSpPr>
            <a:stCxn id="13" idx="2"/>
          </p:cNvCxnSpPr>
          <p:nvPr/>
        </p:nvCxnSpPr>
        <p:spPr>
          <a:xfrm flipH="1">
            <a:off x="2133600" y="3816096"/>
            <a:ext cx="2505456" cy="12507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2"/>
          </p:cNvCxnSpPr>
          <p:nvPr/>
        </p:nvCxnSpPr>
        <p:spPr>
          <a:xfrm flipH="1">
            <a:off x="4133088" y="3816096"/>
            <a:ext cx="505968" cy="12507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6" idx="0"/>
          </p:cNvCxnSpPr>
          <p:nvPr/>
        </p:nvCxnSpPr>
        <p:spPr>
          <a:xfrm>
            <a:off x="4639056" y="3816096"/>
            <a:ext cx="1103376" cy="12647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3" idx="2"/>
            <a:endCxn id="17" idx="0"/>
          </p:cNvCxnSpPr>
          <p:nvPr/>
        </p:nvCxnSpPr>
        <p:spPr>
          <a:xfrm>
            <a:off x="4639056" y="3816096"/>
            <a:ext cx="2980944" cy="12507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43852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p:txBody>
          <a:bodyPr/>
          <a:lstStyle/>
          <a:p>
            <a:r>
              <a:rPr lang="en-US" sz="2000" dirty="0" smtClean="0">
                <a:solidFill>
                  <a:schemeClr val="tx1"/>
                </a:solidFill>
                <a:latin typeface="Georgia"/>
                <a:cs typeface="Georgia"/>
              </a:rPr>
              <a:t> </a:t>
            </a:r>
          </a:p>
          <a:p>
            <a:endParaRPr lang="en-US" sz="2000" dirty="0">
              <a:solidFill>
                <a:schemeClr val="tx1"/>
              </a:solidFill>
              <a:latin typeface="Georgia"/>
              <a:cs typeface="Georgia"/>
            </a:endParaRPr>
          </a:p>
          <a:p>
            <a:r>
              <a:rPr lang="en-US" sz="2000" dirty="0" smtClean="0">
                <a:solidFill>
                  <a:schemeClr val="tx1"/>
                </a:solidFill>
                <a:latin typeface="Georgia"/>
                <a:cs typeface="Georgia"/>
              </a:rPr>
              <a:t>							</a:t>
            </a:r>
            <a:r>
              <a:rPr lang="en-US" sz="2000" b="1" dirty="0" smtClean="0">
                <a:solidFill>
                  <a:schemeClr val="tx1"/>
                </a:solidFill>
                <a:latin typeface="Georgia"/>
                <a:cs typeface="Georgia"/>
              </a:rPr>
              <a:t>Cluster Listen</a:t>
            </a:r>
            <a:endParaRPr lang="en-US" sz="2000" b="1" dirty="0">
              <a:solidFill>
                <a:schemeClr val="tx1"/>
              </a:solidFill>
              <a:latin typeface="Georgia"/>
              <a:cs typeface="Georgia"/>
            </a:endParaRPr>
          </a:p>
        </p:txBody>
      </p:sp>
      <p:sp>
        <p:nvSpPr>
          <p:cNvPr id="10" name="TextBox 9"/>
          <p:cNvSpPr txBox="1"/>
          <p:nvPr/>
        </p:nvSpPr>
        <p:spPr>
          <a:xfrm>
            <a:off x="4041648" y="4998720"/>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4" name="Rectangle 13"/>
          <p:cNvSpPr/>
          <p:nvPr/>
        </p:nvSpPr>
        <p:spPr>
          <a:xfrm>
            <a:off x="2130552" y="3025712"/>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Worker</a:t>
            </a:r>
            <a:endParaRPr lang="en-US" dirty="0"/>
          </a:p>
        </p:txBody>
      </p:sp>
      <p:sp>
        <p:nvSpPr>
          <p:cNvPr id="17" name="Rectangle 16"/>
          <p:cNvSpPr/>
          <p:nvPr/>
        </p:nvSpPr>
        <p:spPr>
          <a:xfrm>
            <a:off x="5404104" y="3020664"/>
            <a:ext cx="1359408" cy="7559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Master</a:t>
            </a:r>
            <a:endParaRPr lang="en-US" dirty="0"/>
          </a:p>
        </p:txBody>
      </p:sp>
      <p:cxnSp>
        <p:nvCxnSpPr>
          <p:cNvPr id="5" name="Straight Arrow Connector 4"/>
          <p:cNvCxnSpPr/>
          <p:nvPr/>
        </p:nvCxnSpPr>
        <p:spPr>
          <a:xfrm>
            <a:off x="3489960" y="3230880"/>
            <a:ext cx="191414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3505200" y="3628264"/>
            <a:ext cx="18989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133088" y="2849976"/>
            <a:ext cx="743712" cy="369332"/>
          </a:xfrm>
          <a:prstGeom prst="rect">
            <a:avLst/>
          </a:prstGeom>
          <a:noFill/>
        </p:spPr>
        <p:txBody>
          <a:bodyPr wrap="square" rtlCol="0">
            <a:spAutoFit/>
          </a:bodyPr>
          <a:lstStyle/>
          <a:p>
            <a:r>
              <a:rPr lang="en-US" dirty="0" smtClean="0"/>
              <a:t>listen</a:t>
            </a:r>
            <a:endParaRPr lang="en-US" dirty="0"/>
          </a:p>
        </p:txBody>
      </p:sp>
      <p:sp>
        <p:nvSpPr>
          <p:cNvPr id="23" name="TextBox 22"/>
          <p:cNvSpPr txBox="1"/>
          <p:nvPr/>
        </p:nvSpPr>
        <p:spPr>
          <a:xfrm>
            <a:off x="4126992" y="3636360"/>
            <a:ext cx="981456" cy="369332"/>
          </a:xfrm>
          <a:prstGeom prst="rect">
            <a:avLst/>
          </a:prstGeom>
          <a:noFill/>
        </p:spPr>
        <p:txBody>
          <a:bodyPr wrap="square" rtlCol="0">
            <a:spAutoFit/>
          </a:bodyPr>
          <a:lstStyle/>
          <a:p>
            <a:r>
              <a:rPr lang="en-US" dirty="0" smtClean="0"/>
              <a:t>Handle</a:t>
            </a:r>
            <a:endParaRPr lang="en-US" dirty="0"/>
          </a:p>
        </p:txBody>
      </p:sp>
    </p:spTree>
    <p:extLst>
      <p:ext uri="{BB962C8B-B14F-4D97-AF65-F5344CB8AC3E}">
        <p14:creationId xmlns:p14="http://schemas.microsoft.com/office/powerpoint/2010/main" val="39040211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a:xfrm>
            <a:off x="487363" y="1426632"/>
            <a:ext cx="8169274" cy="5071703"/>
          </a:xfrm>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10" name="TextBox 9"/>
          <p:cNvSpPr txBox="1"/>
          <p:nvPr/>
        </p:nvSpPr>
        <p:spPr>
          <a:xfrm>
            <a:off x="4041648" y="5657088"/>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1" name="Rectangle 10"/>
          <p:cNvSpPr/>
          <p:nvPr/>
        </p:nvSpPr>
        <p:spPr>
          <a:xfrm>
            <a:off x="627888" y="1370183"/>
            <a:ext cx="7772400" cy="369332"/>
          </a:xfrm>
          <a:prstGeom prst="rect">
            <a:avLst/>
          </a:prstGeom>
        </p:spPr>
        <p:txBody>
          <a:bodyPr wrap="square">
            <a:spAutoFit/>
          </a:bodyPr>
          <a:lstStyle/>
          <a:p>
            <a:pPr algn="ctr"/>
            <a:r>
              <a:rPr lang="en-US" smtClean="0"/>
              <a:t>Node with Cluster </a:t>
            </a:r>
            <a:endParaRPr lang="en-US" dirty="0"/>
          </a:p>
        </p:txBody>
      </p:sp>
      <p:sp>
        <p:nvSpPr>
          <p:cNvPr id="12" name="Rectangle 11"/>
          <p:cNvSpPr/>
          <p:nvPr/>
        </p:nvSpPr>
        <p:spPr>
          <a:xfrm>
            <a:off x="2170176" y="2279904"/>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480816" y="2273808"/>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767072" y="2267712"/>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077712" y="2261616"/>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82256" y="2249424"/>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lowchart: Alternate Process 21"/>
          <p:cNvSpPr/>
          <p:nvPr/>
        </p:nvSpPr>
        <p:spPr>
          <a:xfrm>
            <a:off x="2170176" y="3145536"/>
            <a:ext cx="6077712"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urved Left Arrow 29"/>
          <p:cNvSpPr/>
          <p:nvPr/>
        </p:nvSpPr>
        <p:spPr>
          <a:xfrm>
            <a:off x="8449056" y="3553968"/>
            <a:ext cx="304800" cy="323088"/>
          </a:xfrm>
          <a:prstGeom prst="curvedLeftArrow">
            <a:avLst/>
          </a:prstGeom>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Flowchart: Alternate Process 32"/>
          <p:cNvSpPr/>
          <p:nvPr/>
        </p:nvSpPr>
        <p:spPr>
          <a:xfrm>
            <a:off x="2188464" y="4187952"/>
            <a:ext cx="6059424" cy="493776"/>
          </a:xfrm>
          <a:prstGeom prst="flowChartAlternateProcess">
            <a:avLst/>
          </a:prstGeom>
          <a:solidFill>
            <a:schemeClr val="bg1"/>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ircular Arrow 35"/>
          <p:cNvSpPr/>
          <p:nvPr/>
        </p:nvSpPr>
        <p:spPr>
          <a:xfrm>
            <a:off x="5138928" y="4242816"/>
            <a:ext cx="518160" cy="633984"/>
          </a:xfrm>
          <a:prstGeom prst="circularArrow">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Rectangle 36"/>
          <p:cNvSpPr/>
          <p:nvPr/>
        </p:nvSpPr>
        <p:spPr>
          <a:xfrm>
            <a:off x="2225040" y="5760720"/>
            <a:ext cx="1456944"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0" name="Rectangle 39"/>
          <p:cNvSpPr/>
          <p:nvPr/>
        </p:nvSpPr>
        <p:spPr>
          <a:xfrm>
            <a:off x="3998976" y="5766816"/>
            <a:ext cx="1341120"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1" name="Rectangle 40"/>
          <p:cNvSpPr/>
          <p:nvPr/>
        </p:nvSpPr>
        <p:spPr>
          <a:xfrm>
            <a:off x="5675376" y="5760720"/>
            <a:ext cx="1359408"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2" name="Rectangle 41"/>
          <p:cNvSpPr/>
          <p:nvPr/>
        </p:nvSpPr>
        <p:spPr>
          <a:xfrm>
            <a:off x="7376160" y="5754624"/>
            <a:ext cx="1341120"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cxnSp>
        <p:nvCxnSpPr>
          <p:cNvPr id="44" name="Straight Arrow Connector 43"/>
          <p:cNvCxnSpPr>
            <a:stCxn id="12" idx="2"/>
          </p:cNvCxnSpPr>
          <p:nvPr/>
        </p:nvCxnSpPr>
        <p:spPr>
          <a:xfrm>
            <a:off x="2602992" y="2670048"/>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353568" y="2200656"/>
            <a:ext cx="1621536" cy="584775"/>
          </a:xfrm>
          <a:prstGeom prst="rect">
            <a:avLst/>
          </a:prstGeom>
          <a:noFill/>
        </p:spPr>
        <p:txBody>
          <a:bodyPr wrap="square" rtlCol="0">
            <a:spAutoFit/>
          </a:bodyPr>
          <a:lstStyle/>
          <a:p>
            <a:r>
              <a:rPr lang="en-US" sz="1600" dirty="0" smtClean="0"/>
              <a:t>Clients Connections</a:t>
            </a:r>
            <a:endParaRPr lang="en-US" sz="1600" dirty="0"/>
          </a:p>
        </p:txBody>
      </p:sp>
      <p:sp>
        <p:nvSpPr>
          <p:cNvPr id="66" name="TextBox 65"/>
          <p:cNvSpPr txBox="1"/>
          <p:nvPr/>
        </p:nvSpPr>
        <p:spPr>
          <a:xfrm>
            <a:off x="310896" y="3401568"/>
            <a:ext cx="1621536" cy="338554"/>
          </a:xfrm>
          <a:prstGeom prst="rect">
            <a:avLst/>
          </a:prstGeom>
          <a:noFill/>
        </p:spPr>
        <p:txBody>
          <a:bodyPr wrap="square" rtlCol="0">
            <a:spAutoFit/>
          </a:bodyPr>
          <a:lstStyle/>
          <a:p>
            <a:r>
              <a:rPr lang="en-US" sz="1600" dirty="0" smtClean="0"/>
              <a:t>Event Handlers</a:t>
            </a:r>
            <a:endParaRPr lang="en-US" sz="1600" dirty="0"/>
          </a:p>
        </p:txBody>
      </p:sp>
      <p:sp>
        <p:nvSpPr>
          <p:cNvPr id="67" name="TextBox 66"/>
          <p:cNvSpPr txBox="1"/>
          <p:nvPr/>
        </p:nvSpPr>
        <p:spPr>
          <a:xfrm>
            <a:off x="377952" y="4334256"/>
            <a:ext cx="1621536" cy="338554"/>
          </a:xfrm>
          <a:prstGeom prst="rect">
            <a:avLst/>
          </a:prstGeom>
          <a:noFill/>
        </p:spPr>
        <p:txBody>
          <a:bodyPr wrap="square" rtlCol="0">
            <a:spAutoFit/>
          </a:bodyPr>
          <a:lstStyle/>
          <a:p>
            <a:r>
              <a:rPr lang="en-US" sz="1600" dirty="0" smtClean="0"/>
              <a:t>Event Loop</a:t>
            </a:r>
            <a:endParaRPr lang="en-US" sz="1600" dirty="0"/>
          </a:p>
        </p:txBody>
      </p:sp>
      <p:sp>
        <p:nvSpPr>
          <p:cNvPr id="68" name="TextBox 67"/>
          <p:cNvSpPr txBox="1"/>
          <p:nvPr/>
        </p:nvSpPr>
        <p:spPr>
          <a:xfrm>
            <a:off x="432816" y="5815584"/>
            <a:ext cx="1621536" cy="338554"/>
          </a:xfrm>
          <a:prstGeom prst="rect">
            <a:avLst/>
          </a:prstGeom>
          <a:noFill/>
        </p:spPr>
        <p:txBody>
          <a:bodyPr wrap="square" rtlCol="0">
            <a:spAutoFit/>
          </a:bodyPr>
          <a:lstStyle/>
          <a:p>
            <a:r>
              <a:rPr lang="en-US" sz="1600" dirty="0" smtClean="0"/>
              <a:t>Processors</a:t>
            </a:r>
            <a:endParaRPr lang="en-US" sz="1600" dirty="0"/>
          </a:p>
        </p:txBody>
      </p:sp>
      <p:sp>
        <p:nvSpPr>
          <p:cNvPr id="31" name="Flowchart: Alternate Process 30"/>
          <p:cNvSpPr/>
          <p:nvPr/>
        </p:nvSpPr>
        <p:spPr>
          <a:xfrm>
            <a:off x="2188464" y="3432048"/>
            <a:ext cx="6077712"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Flowchart: Alternate Process 33"/>
          <p:cNvSpPr/>
          <p:nvPr/>
        </p:nvSpPr>
        <p:spPr>
          <a:xfrm>
            <a:off x="2182368" y="3730752"/>
            <a:ext cx="6077712"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urved Left Arrow 34"/>
          <p:cNvSpPr/>
          <p:nvPr/>
        </p:nvSpPr>
        <p:spPr>
          <a:xfrm>
            <a:off x="8394192" y="3182112"/>
            <a:ext cx="304800" cy="323088"/>
          </a:xfrm>
          <a:prstGeom prst="curvedLeftArrow">
            <a:avLst/>
          </a:prstGeom>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420624" y="5059680"/>
            <a:ext cx="1621536" cy="338554"/>
          </a:xfrm>
          <a:prstGeom prst="rect">
            <a:avLst/>
          </a:prstGeom>
          <a:noFill/>
        </p:spPr>
        <p:txBody>
          <a:bodyPr wrap="square" rtlCol="0">
            <a:spAutoFit/>
          </a:bodyPr>
          <a:lstStyle/>
          <a:p>
            <a:r>
              <a:rPr lang="en-US" sz="1600" dirty="0" smtClean="0"/>
              <a:t>Worker Threads</a:t>
            </a:r>
            <a:endParaRPr lang="en-US" sz="1600" dirty="0"/>
          </a:p>
        </p:txBody>
      </p:sp>
      <p:sp>
        <p:nvSpPr>
          <p:cNvPr id="4" name="Flowchart: Alternate Process 3"/>
          <p:cNvSpPr/>
          <p:nvPr/>
        </p:nvSpPr>
        <p:spPr>
          <a:xfrm>
            <a:off x="2700528" y="4925568"/>
            <a:ext cx="432816" cy="682752"/>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Flowchart: Alternate Process 38"/>
          <p:cNvSpPr/>
          <p:nvPr/>
        </p:nvSpPr>
        <p:spPr>
          <a:xfrm>
            <a:off x="4218432" y="4919472"/>
            <a:ext cx="816864" cy="682752"/>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lowchart: Alternate Process 42"/>
          <p:cNvSpPr/>
          <p:nvPr/>
        </p:nvSpPr>
        <p:spPr>
          <a:xfrm>
            <a:off x="5961888" y="4913376"/>
            <a:ext cx="755904" cy="682752"/>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Flowchart: Alternate Process 45"/>
          <p:cNvSpPr/>
          <p:nvPr/>
        </p:nvSpPr>
        <p:spPr>
          <a:xfrm>
            <a:off x="7668768" y="4907280"/>
            <a:ext cx="646176" cy="682752"/>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2916936" y="5059680"/>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422648" y="5065776"/>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4636008" y="5071872"/>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4837176" y="5065776"/>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6196584" y="5047488"/>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6458712" y="5029200"/>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7866888" y="5084064"/>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8104632" y="5065776"/>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3925824" y="2676144"/>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199888" y="2657856"/>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47104" y="2663952"/>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7845552" y="2657856"/>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266386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363" y="136533"/>
            <a:ext cx="8165592" cy="581971"/>
          </a:xfrm>
        </p:spPr>
        <p:txBody>
          <a:bodyPr/>
          <a:lstStyle/>
          <a:p>
            <a:r>
              <a:rPr lang="en-US" dirty="0" smtClean="0"/>
              <a:t>References</a:t>
            </a:r>
            <a:endParaRPr lang="en-US" dirty="0"/>
          </a:p>
        </p:txBody>
      </p:sp>
      <p:sp>
        <p:nvSpPr>
          <p:cNvPr id="3" name="Text Placeholder 2"/>
          <p:cNvSpPr>
            <a:spLocks noGrp="1"/>
          </p:cNvSpPr>
          <p:nvPr>
            <p:ph type="body" sz="quarter" idx="10"/>
          </p:nvPr>
        </p:nvSpPr>
        <p:spPr>
          <a:xfrm>
            <a:off x="487363" y="718504"/>
            <a:ext cx="8169274" cy="5563550"/>
          </a:xfrm>
        </p:spPr>
        <p:txBody>
          <a:bodyPr/>
          <a:lstStyle/>
          <a:p>
            <a:r>
              <a:rPr lang="en-US" sz="1600" dirty="0" smtClean="0">
                <a:latin typeface="Georgia" pitchFamily="-65" charset="0"/>
                <a:ea typeface="ＭＳ Ｐゴシック" pitchFamily="-65" charset="-128"/>
              </a:rPr>
              <a:t>Watch this video at </a:t>
            </a:r>
            <a:r>
              <a:rPr lang="en-US" sz="1600" dirty="0" err="1" smtClean="0">
                <a:latin typeface="Georgia" pitchFamily="-65" charset="0"/>
                <a:ea typeface="ＭＳ Ｐゴシック" pitchFamily="-65" charset="-128"/>
              </a:rPr>
              <a:t>Youtube</a:t>
            </a:r>
            <a:r>
              <a:rPr lang="en-US" sz="1600" dirty="0" smtClean="0">
                <a:latin typeface="Georgia" pitchFamily="-65" charset="0"/>
                <a:ea typeface="ＭＳ Ｐゴシック" pitchFamily="-65" charset="-128"/>
              </a:rPr>
              <a:t>: </a:t>
            </a:r>
            <a:r>
              <a:rPr lang="en-US" sz="1600" dirty="0" smtClean="0">
                <a:latin typeface="Georgia" pitchFamily="-65" charset="0"/>
                <a:ea typeface="ＭＳ Ｐゴシック" pitchFamily="-65" charset="-128"/>
                <a:hlinkClick r:id="rId2"/>
              </a:rPr>
              <a:t>http://www.youtube.com/watch?v=jo_B4LTHi3I</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rPr>
              <a:t>Read the free </a:t>
            </a:r>
            <a:r>
              <a:rPr lang="en-US" sz="1600" dirty="0" err="1" smtClean="0">
                <a:latin typeface="Georgia" pitchFamily="-65" charset="0"/>
                <a:ea typeface="ＭＳ Ｐゴシック" pitchFamily="-65" charset="-128"/>
              </a:rPr>
              <a:t>O’reilly</a:t>
            </a:r>
            <a:r>
              <a:rPr lang="en-US" sz="1600" dirty="0" smtClean="0">
                <a:latin typeface="Georgia" pitchFamily="-65" charset="0"/>
                <a:ea typeface="ＭＳ Ｐゴシック" pitchFamily="-65" charset="-128"/>
              </a:rPr>
              <a:t> Book </a:t>
            </a:r>
            <a:r>
              <a:rPr lang="en-US" sz="1600" i="1" dirty="0" smtClean="0">
                <a:latin typeface="Georgia" pitchFamily="-65" charset="0"/>
                <a:ea typeface="ＭＳ Ｐゴシック" pitchFamily="-65" charset="-128"/>
              </a:rPr>
              <a:t>‘Up and Running with Node.js’ </a:t>
            </a:r>
            <a:r>
              <a:rPr lang="en-US" sz="1600" dirty="0" smtClean="0">
                <a:latin typeface="Georgia" pitchFamily="-65" charset="0"/>
                <a:ea typeface="ＭＳ Ｐゴシック" pitchFamily="-65" charset="-128"/>
              </a:rPr>
              <a:t>@ </a:t>
            </a:r>
            <a:r>
              <a:rPr lang="en-US" sz="1600" dirty="0" smtClean="0">
                <a:latin typeface="Georgia" pitchFamily="-65" charset="0"/>
                <a:ea typeface="ＭＳ Ｐゴシック" pitchFamily="-65" charset="-128"/>
                <a:hlinkClick r:id="rId3"/>
              </a:rPr>
              <a:t>http://ofps.oreilly.com/titles/9781449398583/</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rPr>
              <a:t>Visit </a:t>
            </a:r>
            <a:r>
              <a:rPr lang="en-US" sz="1600" dirty="0" smtClean="0">
                <a:latin typeface="Georgia" pitchFamily="-65" charset="0"/>
                <a:ea typeface="ＭＳ Ｐゴシック" pitchFamily="-65" charset="-128"/>
                <a:hlinkClick r:id="rId4"/>
              </a:rPr>
              <a:t>www.nodejs.org</a:t>
            </a:r>
            <a:r>
              <a:rPr lang="en-US" sz="1600" dirty="0" smtClean="0">
                <a:latin typeface="Georgia" pitchFamily="-65" charset="0"/>
                <a:ea typeface="ＭＳ Ｐゴシック" pitchFamily="-65" charset="-128"/>
              </a:rPr>
              <a:t> for Info/News about Node.js</a:t>
            </a:r>
          </a:p>
          <a:p>
            <a:r>
              <a:rPr lang="en-US" sz="1600" dirty="0" smtClean="0">
                <a:latin typeface="Georgia" pitchFamily="-65" charset="0"/>
                <a:ea typeface="ＭＳ Ｐゴシック" pitchFamily="-65" charset="-128"/>
              </a:rPr>
              <a:t>Watch Node.js tutorials @ </a:t>
            </a:r>
            <a:r>
              <a:rPr lang="en-US" sz="1600" dirty="0" smtClean="0">
                <a:latin typeface="Georgia" pitchFamily="-65" charset="0"/>
                <a:ea typeface="ＭＳ Ｐゴシック" pitchFamily="-65" charset="-128"/>
                <a:hlinkClick r:id="rId5"/>
              </a:rPr>
              <a:t>http://nodetuts.com/</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6"/>
              </a:rPr>
              <a:t>http://nodejs.org/</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7"/>
              </a:rPr>
              <a:t>http://www.zdnet.com/the-rewards-of-running-server-side-javascript-revealed-7000027060/</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8"/>
              </a:rPr>
              <a:t>http://readwrite.com/2013/11/21/how-nodejs-got-big</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9"/>
              </a:rPr>
              <a:t>http://www.clevertech.biz/services/node-js-backbone-js-raphael-js.html</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10"/>
              </a:rPr>
              <a:t>https://www.youtube.com/watch?v=eqlZD21DME0</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11"/>
              </a:rPr>
              <a:t>http://www.codeschool.com</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12"/>
              </a:rPr>
              <a:t>http://www.udemy.com</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13"/>
              </a:rPr>
              <a:t>http://www.c-sharpcorner.com/UploadFile/2072a9/node-js-vs-traditional-scripting-languages/</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14"/>
              </a:rPr>
              <a:t>http://www.haneycodes.net/to-node-js-or-not-to-node-js/</a:t>
            </a:r>
            <a:r>
              <a:rPr lang="en-US" sz="1600" dirty="0" smtClean="0">
                <a:latin typeface="Georgia" pitchFamily="-65" charset="0"/>
                <a:ea typeface="ＭＳ Ｐゴシック" pitchFamily="-65" charset="-128"/>
              </a:rPr>
              <a:t> </a:t>
            </a:r>
          </a:p>
          <a:p>
            <a:r>
              <a:rPr lang="en-US" sz="1600" dirty="0" smtClean="0">
                <a:latin typeface="Georgia" pitchFamily="-65" charset="0"/>
                <a:ea typeface="ＭＳ Ｐゴシック" pitchFamily="-65" charset="-128"/>
                <a:hlinkClick r:id="rId15"/>
              </a:rPr>
              <a:t>http://gitimmersion.com/</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16"/>
              </a:rPr>
              <a:t>http://stackoverflow.com/questions/11816424/understanding-the-basics-of-git-and-github</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17"/>
              </a:rPr>
              <a:t>https://try.github.io/levels/1/challenges/1</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18"/>
              </a:rPr>
              <a:t>http://rogerdudler.github.io/git-guide/</a:t>
            </a:r>
            <a:endParaRPr lang="en-US" sz="1600" dirty="0" smtClean="0">
              <a:latin typeface="Georgia" pitchFamily="-65" charset="0"/>
              <a:ea typeface="ＭＳ Ｐゴシック" pitchFamily="-65" charset="-128"/>
            </a:endParaRPr>
          </a:p>
          <a:p>
            <a:pPr lvl="0" defTabSz="914400">
              <a:spcAft>
                <a:spcPts val="0"/>
              </a:spcAft>
              <a:buClrTx/>
            </a:pPr>
            <a:r>
              <a:rPr lang="en-US" sz="1600" dirty="0" smtClean="0">
                <a:solidFill>
                  <a:prstClr val="black"/>
                </a:solidFill>
                <a:latin typeface="Calibri"/>
                <a:cs typeface="+mn-cs"/>
                <a:hlinkClick r:id="rId19"/>
              </a:rPr>
              <a:t>http://openmymind.net/2012/2/3/Node-Require-and-Exports/</a:t>
            </a:r>
            <a:endParaRPr lang="en-US" sz="1600" dirty="0" smtClean="0">
              <a:solidFill>
                <a:prstClr val="black"/>
              </a:solidFill>
              <a:latin typeface="Calibri"/>
              <a:cs typeface="+mn-cs"/>
            </a:endParaRPr>
          </a:p>
          <a:p>
            <a:pPr lvl="0" defTabSz="914400">
              <a:spcAft>
                <a:spcPts val="0"/>
              </a:spcAft>
              <a:buClrTx/>
            </a:pPr>
            <a:endParaRPr lang="en-US" sz="1600" dirty="0" smtClean="0">
              <a:solidFill>
                <a:prstClr val="black"/>
              </a:solidFill>
              <a:latin typeface="Calibri"/>
              <a:cs typeface="+mn-cs"/>
            </a:endParaRPr>
          </a:p>
          <a:p>
            <a:endParaRPr lang="en-US" sz="1600" dirty="0" smtClean="0">
              <a:latin typeface="Georgia" pitchFamily="-65" charset="0"/>
              <a:ea typeface="ＭＳ Ｐゴシック" pitchFamily="-65" charset="-128"/>
            </a:endParaRPr>
          </a:p>
          <a:p>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rPr>
              <a:t> </a:t>
            </a:r>
          </a:p>
          <a:p>
            <a:endParaRPr lang="en-US" sz="1600" dirty="0" smtClean="0">
              <a:latin typeface="Georgia" pitchFamily="-65" charset="0"/>
              <a:ea typeface="ＭＳ Ｐゴシック" pitchFamily="-65" charset="-128"/>
            </a:endParaRPr>
          </a:p>
          <a:p>
            <a:endParaRPr lang="en-US" sz="1600" dirty="0" smtClean="0">
              <a:latin typeface="Georgia" pitchFamily="-65" charset="0"/>
              <a:ea typeface="ＭＳ Ｐゴシック" pitchFamily="-65" charset="-128"/>
            </a:endParaRPr>
          </a:p>
          <a:p>
            <a:endParaRPr lang="en-US" sz="1600" dirty="0"/>
          </a:p>
        </p:txBody>
      </p:sp>
    </p:spTree>
    <p:extLst>
      <p:ext uri="{BB962C8B-B14F-4D97-AF65-F5344CB8AC3E}">
        <p14:creationId xmlns:p14="http://schemas.microsoft.com/office/powerpoint/2010/main" val="385002375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 Types</a:t>
            </a:r>
            <a:r>
              <a:rPr lang="en-US" dirty="0"/>
              <a:t/>
            </a:r>
            <a:br>
              <a:rPr lang="en-US" dirty="0"/>
            </a:br>
            <a:r>
              <a:rPr lang="en-US" dirty="0"/>
              <a:t>  </a:t>
            </a:r>
          </a:p>
        </p:txBody>
      </p:sp>
      <p:pic>
        <p:nvPicPr>
          <p:cNvPr id="5" name="Picture 4"/>
          <p:cNvPicPr>
            <a:picLocks noChangeAspect="1"/>
          </p:cNvPicPr>
          <p:nvPr/>
        </p:nvPicPr>
        <p:blipFill>
          <a:blip r:embed="rId3"/>
          <a:stretch>
            <a:fillRect/>
          </a:stretch>
        </p:blipFill>
        <p:spPr>
          <a:xfrm>
            <a:off x="12700" y="1"/>
            <a:ext cx="9110760" cy="6489890"/>
          </a:xfrm>
          <a:prstGeom prst="rect">
            <a:avLst/>
          </a:prstGeom>
        </p:spPr>
      </p:pic>
      <p:sp>
        <p:nvSpPr>
          <p:cNvPr id="7" name="TextBox 6"/>
          <p:cNvSpPr txBox="1"/>
          <p:nvPr/>
        </p:nvSpPr>
        <p:spPr>
          <a:xfrm>
            <a:off x="54565" y="6489891"/>
            <a:ext cx="5531733" cy="307777"/>
          </a:xfrm>
          <a:prstGeom prst="rect">
            <a:avLst/>
          </a:prstGeom>
          <a:noFill/>
        </p:spPr>
        <p:txBody>
          <a:bodyPr wrap="none" rtlCol="0">
            <a:spAutoFit/>
          </a:bodyPr>
          <a:lstStyle/>
          <a:p>
            <a:r>
              <a:rPr lang="en-US" sz="1400" i="1" dirty="0"/>
              <a:t>http://</a:t>
            </a:r>
            <a:r>
              <a:rPr lang="en-US" sz="1400" i="1" dirty="0" err="1"/>
              <a:t>www.scottlogic.com</a:t>
            </a:r>
            <a:r>
              <a:rPr lang="en-US" sz="1400" i="1" dirty="0"/>
              <a:t>/blog/2014/08/04/</a:t>
            </a:r>
            <a:r>
              <a:rPr lang="en-US" sz="1400" i="1" dirty="0" err="1"/>
              <a:t>mongodb-vs-couchdb.html</a:t>
            </a:r>
            <a:endParaRPr lang="en-US" sz="1400" i="1" dirty="0"/>
          </a:p>
        </p:txBody>
      </p:sp>
    </p:spTree>
    <p:extLst>
      <p:ext uri="{BB962C8B-B14F-4D97-AF65-F5344CB8AC3E}">
        <p14:creationId xmlns:p14="http://schemas.microsoft.com/office/powerpoint/2010/main" val="350526806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3775" y="3172968"/>
            <a:ext cx="7885639" cy="2433146"/>
          </a:xfrm>
        </p:spPr>
        <p:txBody>
          <a:bodyPr/>
          <a:lstStyle/>
          <a:p>
            <a:r>
              <a:rPr lang="en-US" sz="7200" dirty="0" smtClean="0"/>
              <a:t>Thank You!</a:t>
            </a:r>
            <a:br>
              <a:rPr lang="en-US" sz="7200" dirty="0" smtClean="0"/>
            </a:br>
            <a:r>
              <a:rPr lang="en-US" sz="6600" dirty="0" smtClean="0"/>
              <a:t>Questions?</a:t>
            </a:r>
            <a:endParaRPr lang="en-US" sz="6600" dirty="0"/>
          </a:p>
        </p:txBody>
      </p:sp>
    </p:spTree>
    <p:extLst>
      <p:ext uri="{BB962C8B-B14F-4D97-AF65-F5344CB8AC3E}">
        <p14:creationId xmlns:p14="http://schemas.microsoft.com/office/powerpoint/2010/main" val="316587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Summary</a:t>
            </a:r>
            <a:endParaRPr lang="en-US" b="1" dirty="0"/>
          </a:p>
        </p:txBody>
      </p:sp>
      <p:sp>
        <p:nvSpPr>
          <p:cNvPr id="4" name="Text Placeholder 3"/>
          <p:cNvSpPr>
            <a:spLocks noGrp="1"/>
          </p:cNvSpPr>
          <p:nvPr>
            <p:ph type="body" sz="quarter" idx="10"/>
          </p:nvPr>
        </p:nvSpPr>
        <p:spPr>
          <a:xfrm>
            <a:off x="487363" y="1202267"/>
            <a:ext cx="8169274" cy="5024966"/>
          </a:xfrm>
        </p:spPr>
        <p:txBody>
          <a:bodyPr/>
          <a:lstStyle/>
          <a:p>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It runs JavaScript, so you can use the </a:t>
            </a:r>
            <a:r>
              <a:rPr lang="en-US" sz="2200" b="1" dirty="0" smtClean="0">
                <a:solidFill>
                  <a:schemeClr val="tx1"/>
                </a:solidFill>
                <a:latin typeface="Georgia" pitchFamily="18" charset="0"/>
              </a:rPr>
              <a:t>same language</a:t>
            </a:r>
            <a:r>
              <a:rPr lang="en-US" sz="2200" dirty="0" smtClean="0">
                <a:solidFill>
                  <a:schemeClr val="tx1"/>
                </a:solidFill>
                <a:latin typeface="Georgia" pitchFamily="18" charset="0"/>
              </a:rPr>
              <a:t> on server 	and client, and even share some code between them (e.g. for form validation.)</a:t>
            </a:r>
          </a:p>
          <a:p>
            <a:pPr>
              <a:buFont typeface="Arial" pitchFamily="34" charset="0"/>
              <a:buChar char="•"/>
            </a:pPr>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The event-driven system is </a:t>
            </a:r>
            <a:r>
              <a:rPr lang="en-US" sz="2200" b="1" dirty="0" smtClean="0">
                <a:solidFill>
                  <a:schemeClr val="tx1"/>
                </a:solidFill>
                <a:latin typeface="Georgia" pitchFamily="18" charset="0"/>
              </a:rPr>
              <a:t>fast</a:t>
            </a:r>
            <a:r>
              <a:rPr lang="en-US" sz="2200" dirty="0" smtClean="0">
                <a:solidFill>
                  <a:schemeClr val="tx1"/>
                </a:solidFill>
                <a:latin typeface="Georgia" pitchFamily="18" charset="0"/>
              </a:rPr>
              <a:t>, compared to traditional Java when handling lots of requests at once.</a:t>
            </a:r>
          </a:p>
          <a:p>
            <a:pPr>
              <a:buFont typeface="Arial" pitchFamily="34" charset="0"/>
              <a:buChar char="•"/>
            </a:pPr>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The ever-growing pool of </a:t>
            </a:r>
            <a:r>
              <a:rPr lang="en-US" sz="2200" b="1" dirty="0" smtClean="0">
                <a:solidFill>
                  <a:schemeClr val="tx1"/>
                </a:solidFill>
                <a:latin typeface="Georgia" pitchFamily="18" charset="0"/>
              </a:rPr>
              <a:t>packages</a:t>
            </a:r>
            <a:r>
              <a:rPr lang="en-US" sz="2200" dirty="0" smtClean="0">
                <a:solidFill>
                  <a:schemeClr val="tx1"/>
                </a:solidFill>
                <a:latin typeface="Georgia" pitchFamily="18" charset="0"/>
              </a:rPr>
              <a:t>, most of which are conveniently hosted on </a:t>
            </a:r>
            <a:r>
              <a:rPr lang="en-US" sz="2200" dirty="0" err="1" smtClean="0">
                <a:solidFill>
                  <a:schemeClr val="tx1"/>
                </a:solidFill>
                <a:latin typeface="Georgia" pitchFamily="18" charset="0"/>
              </a:rPr>
              <a:t>github</a:t>
            </a:r>
            <a:r>
              <a:rPr lang="en-US" sz="2200" dirty="0" smtClean="0">
                <a:solidFill>
                  <a:schemeClr val="tx1"/>
                </a:solidFill>
                <a:latin typeface="Georgia" pitchFamily="18" charset="0"/>
              </a:rPr>
              <a:t>.</a:t>
            </a:r>
          </a:p>
          <a:p>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Node.js is ideal for application that serve a lot of requests but don’t use and need lots of computational  power per request.</a:t>
            </a:r>
          </a:p>
          <a:p>
            <a:pPr>
              <a:buFont typeface="Arial" pitchFamily="34" charset="0"/>
              <a:buChar char="•"/>
            </a:pPr>
            <a:endParaRPr lang="en-US" sz="2200" dirty="0" smtClean="0">
              <a:solidFill>
                <a:schemeClr val="tx1"/>
              </a:solidFill>
              <a:latin typeface="Georgia" pitchFamily="18" charset="0"/>
            </a:endParaRPr>
          </a:p>
        </p:txBody>
      </p:sp>
    </p:spTree>
    <p:extLst>
      <p:ext uri="{BB962C8B-B14F-4D97-AF65-F5344CB8AC3E}">
        <p14:creationId xmlns:p14="http://schemas.microsoft.com/office/powerpoint/2010/main" val="26521392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it </a:t>
            </a:r>
            <a:r>
              <a:rPr lang="en-US" b="1" dirty="0" smtClean="0"/>
              <a:t>works with Events?</a:t>
            </a:r>
            <a:endParaRPr lang="en-US" dirty="0"/>
          </a:p>
        </p:txBody>
      </p:sp>
      <p:graphicFrame>
        <p:nvGraphicFramePr>
          <p:cNvPr id="4" name="Diagram 3"/>
          <p:cNvGraphicFramePr/>
          <p:nvPr>
            <p:extLst>
              <p:ext uri="{D42A27DB-BD31-4B8C-83A1-F6EECF244321}">
                <p14:modId xmlns:p14="http://schemas.microsoft.com/office/powerpoint/2010/main" val="743558926"/>
              </p:ext>
            </p:extLst>
          </p:nvPr>
        </p:nvGraphicFramePr>
        <p:xfrm>
          <a:off x="224880" y="1489609"/>
          <a:ext cx="8434488" cy="4701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78919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Event Driven Programming</a:t>
            </a:r>
            <a:endParaRPr lang="en-US" b="1" dirty="0"/>
          </a:p>
        </p:txBody>
      </p:sp>
      <p:sp>
        <p:nvSpPr>
          <p:cNvPr id="3" name="Text Placeholder 2"/>
          <p:cNvSpPr>
            <a:spLocks noGrp="1"/>
          </p:cNvSpPr>
          <p:nvPr>
            <p:ph type="body" sz="quarter" idx="10"/>
          </p:nvPr>
        </p:nvSpPr>
        <p:spPr/>
        <p:txBody>
          <a:bodyPr/>
          <a:lstStyle/>
          <a:p>
            <a:endParaRPr lang="en-US" dirty="0"/>
          </a:p>
        </p:txBody>
      </p:sp>
      <p:pic>
        <p:nvPicPr>
          <p:cNvPr id="4" name="Picture 3" descr="Screen Shot 2014-11-15 at 4.33.28 PM.png"/>
          <p:cNvPicPr>
            <a:picLocks noChangeAspect="1"/>
          </p:cNvPicPr>
          <p:nvPr/>
        </p:nvPicPr>
        <p:blipFill rotWithShape="1">
          <a:blip r:embed="rId2">
            <a:extLst>
              <a:ext uri="{28A0092B-C50C-407E-A947-70E740481C1C}">
                <a14:useLocalDpi xmlns:a14="http://schemas.microsoft.com/office/drawing/2010/main" val="0"/>
              </a:ext>
            </a:extLst>
          </a:blip>
          <a:srcRect l="21110" t="28496" r="9259" b="35088"/>
          <a:stretch/>
        </p:blipFill>
        <p:spPr>
          <a:xfrm>
            <a:off x="487362" y="1253066"/>
            <a:ext cx="8172005" cy="5008033"/>
          </a:xfrm>
          <a:prstGeom prst="rect">
            <a:avLst/>
          </a:prstGeom>
        </p:spPr>
      </p:pic>
    </p:spTree>
    <p:extLst>
      <p:ext uri="{BB962C8B-B14F-4D97-AF65-F5344CB8AC3E}">
        <p14:creationId xmlns:p14="http://schemas.microsoft.com/office/powerpoint/2010/main" val="5094996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How it works?</a:t>
            </a:r>
            <a:endParaRPr lang="en-US" b="1" dirty="0"/>
          </a:p>
        </p:txBody>
      </p:sp>
      <p:sp>
        <p:nvSpPr>
          <p:cNvPr id="4" name="Text Placeholder 3"/>
          <p:cNvSpPr>
            <a:spLocks noGrp="1"/>
          </p:cNvSpPr>
          <p:nvPr>
            <p:ph type="body" sz="quarter" idx="10"/>
          </p:nvPr>
        </p:nvSpPr>
        <p:spPr/>
        <p:txBody>
          <a:bodyPr/>
          <a:lstStyle/>
          <a:p>
            <a:pPr>
              <a:buFont typeface="Arial" pitchFamily="34" charset="0"/>
              <a:buChar char="•"/>
            </a:pPr>
            <a:r>
              <a:rPr lang="en-US" sz="2000" dirty="0" smtClean="0">
                <a:solidFill>
                  <a:schemeClr val="tx1"/>
                </a:solidFill>
                <a:latin typeface="Georgia" pitchFamily="18" charset="0"/>
              </a:rPr>
              <a:t> 	Event Looping</a:t>
            </a:r>
          </a:p>
          <a:p>
            <a:endParaRPr lang="en-US" sz="2000" dirty="0" smtClean="0">
              <a:solidFill>
                <a:schemeClr val="tx1"/>
              </a:solidFill>
              <a:latin typeface="Georgia" pitchFamily="18" charset="0"/>
            </a:endParaRPr>
          </a:p>
        </p:txBody>
      </p:sp>
      <p:grpSp>
        <p:nvGrpSpPr>
          <p:cNvPr id="5" name="Group 4"/>
          <p:cNvGrpSpPr/>
          <p:nvPr/>
        </p:nvGrpSpPr>
        <p:grpSpPr>
          <a:xfrm>
            <a:off x="890647" y="1769422"/>
            <a:ext cx="7457704" cy="4475403"/>
            <a:chOff x="76200" y="2819400"/>
            <a:chExt cx="6248400" cy="3810000"/>
          </a:xfrm>
        </p:grpSpPr>
        <p:sp>
          <p:nvSpPr>
            <p:cNvPr id="6" name="Rectangle 5"/>
            <p:cNvSpPr/>
            <p:nvPr/>
          </p:nvSpPr>
          <p:spPr>
            <a:xfrm>
              <a:off x="1678431" y="2819400"/>
              <a:ext cx="1600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w Cen MT" pitchFamily="34" charset="0"/>
                </a:rPr>
                <a:t>Client</a:t>
              </a:r>
              <a:endParaRPr lang="en-US" dirty="0">
                <a:solidFill>
                  <a:schemeClr val="tx1"/>
                </a:solidFill>
                <a:latin typeface="Tw Cen MT" pitchFamily="34" charset="0"/>
              </a:endParaRPr>
            </a:p>
          </p:txBody>
        </p:sp>
        <p:cxnSp>
          <p:nvCxnSpPr>
            <p:cNvPr id="7" name="Straight Arrow Connector 6"/>
            <p:cNvCxnSpPr/>
            <p:nvPr/>
          </p:nvCxnSpPr>
          <p:spPr>
            <a:xfrm>
              <a:off x="19832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2118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9" name="Arc 8"/>
            <p:cNvSpPr>
              <a:spLocks noChangeAspect="1"/>
            </p:cNvSpPr>
            <p:nvPr/>
          </p:nvSpPr>
          <p:spPr>
            <a:xfrm>
              <a:off x="1907031" y="4191000"/>
              <a:ext cx="1371600" cy="1371600"/>
            </a:xfrm>
            <a:prstGeom prst="arc">
              <a:avLst>
                <a:gd name="adj1" fmla="val 13487427"/>
                <a:gd name="adj2" fmla="val 12667217"/>
              </a:avLst>
            </a:prstGeom>
            <a:ln w="2222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Event loop </a:t>
              </a:r>
            </a:p>
            <a:p>
              <a:pPr algn="ctr"/>
              <a:r>
                <a:rPr lang="en-US" sz="1400" dirty="0" smtClean="0"/>
                <a:t>(main thread)</a:t>
              </a:r>
              <a:endParaRPr lang="en-US" sz="1400" dirty="0"/>
            </a:p>
          </p:txBody>
        </p:sp>
        <p:cxnSp>
          <p:nvCxnSpPr>
            <p:cNvPr id="10" name="Straight Arrow Connector 9"/>
            <p:cNvCxnSpPr/>
            <p:nvPr/>
          </p:nvCxnSpPr>
          <p:spPr>
            <a:xfrm>
              <a:off x="24404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690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8976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13" name="Flowchart: Punched Tape 12"/>
            <p:cNvSpPr/>
            <p:nvPr/>
          </p:nvSpPr>
          <p:spPr>
            <a:xfrm>
              <a:off x="2438400" y="5867400"/>
              <a:ext cx="1447800" cy="762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Tw Cen MT" pitchFamily="34" charset="0"/>
                </a:rPr>
                <a:t>C++ </a:t>
              </a:r>
              <a:r>
                <a:rPr lang="en-US" sz="1400" dirty="0" err="1" smtClean="0">
                  <a:solidFill>
                    <a:schemeClr val="tx1"/>
                  </a:solidFill>
                  <a:latin typeface="Tw Cen MT" pitchFamily="34" charset="0"/>
                </a:rPr>
                <a:t>Threadpool</a:t>
              </a:r>
              <a:endParaRPr lang="en-US" sz="1400" dirty="0" smtClean="0">
                <a:solidFill>
                  <a:schemeClr val="tx1"/>
                </a:solidFill>
                <a:latin typeface="Tw Cen MT" pitchFamily="34" charset="0"/>
              </a:endParaRPr>
            </a:p>
            <a:p>
              <a:pPr algn="ctr"/>
              <a:r>
                <a:rPr lang="en-US" sz="1400" dirty="0" smtClean="0">
                  <a:solidFill>
                    <a:schemeClr val="tx1"/>
                  </a:solidFill>
                  <a:latin typeface="Tw Cen MT" pitchFamily="34" charset="0"/>
                </a:rPr>
                <a:t>(worker threads)</a:t>
              </a:r>
              <a:endParaRPr lang="en-US" sz="1400" dirty="0">
                <a:solidFill>
                  <a:schemeClr val="tx1"/>
                </a:solidFill>
                <a:latin typeface="Tw Cen MT" pitchFamily="34" charset="0"/>
              </a:endParaRPr>
            </a:p>
          </p:txBody>
        </p:sp>
        <p:sp>
          <p:nvSpPr>
            <p:cNvPr id="14" name="Freeform 13"/>
            <p:cNvSpPr/>
            <p:nvPr/>
          </p:nvSpPr>
          <p:spPr>
            <a:xfrm>
              <a:off x="1602231" y="5105400"/>
              <a:ext cx="762000" cy="1371600"/>
            </a:xfrm>
            <a:custGeom>
              <a:avLst/>
              <a:gdLst>
                <a:gd name="connsiteX0" fmla="*/ 827518 w 827518"/>
                <a:gd name="connsiteY0" fmla="*/ 1298961 h 1298961"/>
                <a:gd name="connsiteX1" fmla="*/ 272041 w 827518"/>
                <a:gd name="connsiteY1" fmla="*/ 1196412 h 1298961"/>
                <a:gd name="connsiteX2" fmla="*/ 32759 w 827518"/>
                <a:gd name="connsiteY2" fmla="*/ 786213 h 1298961"/>
                <a:gd name="connsiteX3" fmla="*/ 75488 w 827518"/>
                <a:gd name="connsiteY3" fmla="*/ 179462 h 1298961"/>
                <a:gd name="connsiteX4" fmla="*/ 263495 w 827518"/>
                <a:gd name="connsiteY4" fmla="*/ 0 h 1298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518" h="1298961">
                  <a:moveTo>
                    <a:pt x="827518" y="1298961"/>
                  </a:moveTo>
                  <a:cubicBezTo>
                    <a:pt x="616009" y="1290415"/>
                    <a:pt x="404501" y="1281870"/>
                    <a:pt x="272041" y="1196412"/>
                  </a:cubicBezTo>
                  <a:cubicBezTo>
                    <a:pt x="139581" y="1110954"/>
                    <a:pt x="65518" y="955705"/>
                    <a:pt x="32759" y="786213"/>
                  </a:cubicBezTo>
                  <a:cubicBezTo>
                    <a:pt x="0" y="616721"/>
                    <a:pt x="37032" y="310498"/>
                    <a:pt x="75488" y="179462"/>
                  </a:cubicBezTo>
                  <a:cubicBezTo>
                    <a:pt x="113944" y="48427"/>
                    <a:pt x="226463" y="21364"/>
                    <a:pt x="263495" y="0"/>
                  </a:cubicBezTo>
                </a:path>
              </a:pathLst>
            </a:custGeom>
            <a:ln w="15875" cmpd="sng">
              <a:solidFill>
                <a:srgbClr val="FFC000"/>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1297431" y="3046576"/>
              <a:ext cx="533400" cy="1601624"/>
            </a:xfrm>
            <a:custGeom>
              <a:avLst/>
              <a:gdLst>
                <a:gd name="connsiteX0" fmla="*/ 485686 w 485686"/>
                <a:gd name="connsiteY0" fmla="*/ 1649338 h 1649338"/>
                <a:gd name="connsiteX1" fmla="*/ 66942 w 485686"/>
                <a:gd name="connsiteY1" fmla="*/ 1145136 h 1649338"/>
                <a:gd name="connsiteX2" fmla="*/ 84034 w 485686"/>
                <a:gd name="connsiteY2" fmla="*/ 393106 h 1649338"/>
                <a:gd name="connsiteX3" fmla="*/ 331862 w 485686"/>
                <a:gd name="connsiteY3" fmla="*/ 0 h 1649338"/>
              </a:gdLst>
              <a:ahLst/>
              <a:cxnLst>
                <a:cxn ang="0">
                  <a:pos x="connsiteX0" y="connsiteY0"/>
                </a:cxn>
                <a:cxn ang="0">
                  <a:pos x="connsiteX1" y="connsiteY1"/>
                </a:cxn>
                <a:cxn ang="0">
                  <a:pos x="connsiteX2" y="connsiteY2"/>
                </a:cxn>
                <a:cxn ang="0">
                  <a:pos x="connsiteX3" y="connsiteY3"/>
                </a:cxn>
              </a:cxnLst>
              <a:rect l="l" t="t" r="r" b="b"/>
              <a:pathLst>
                <a:path w="485686" h="1649338">
                  <a:moveTo>
                    <a:pt x="485686" y="1649338"/>
                  </a:moveTo>
                  <a:cubicBezTo>
                    <a:pt x="309785" y="1501923"/>
                    <a:pt x="133884" y="1354508"/>
                    <a:pt x="66942" y="1145136"/>
                  </a:cubicBezTo>
                  <a:cubicBezTo>
                    <a:pt x="0" y="935764"/>
                    <a:pt x="39881" y="583962"/>
                    <a:pt x="84034" y="393106"/>
                  </a:cubicBezTo>
                  <a:cubicBezTo>
                    <a:pt x="128187" y="202250"/>
                    <a:pt x="156673" y="8546"/>
                    <a:pt x="331862" y="0"/>
                  </a:cubicBezTo>
                </a:path>
              </a:pathLst>
            </a:custGeom>
            <a:ln w="1587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3352799" y="5029200"/>
              <a:ext cx="916431" cy="1066800"/>
            </a:xfrm>
            <a:custGeom>
              <a:avLst/>
              <a:gdLst>
                <a:gd name="connsiteX0" fmla="*/ 0 w 1009827"/>
                <a:gd name="connsiteY0" fmla="*/ 61245 h 1291839"/>
                <a:gd name="connsiteX1" fmla="*/ 649480 w 1009827"/>
                <a:gd name="connsiteY1" fmla="*/ 95428 h 1291839"/>
                <a:gd name="connsiteX2" fmla="*/ 1008403 w 1009827"/>
                <a:gd name="connsiteY2" fmla="*/ 633813 h 1291839"/>
                <a:gd name="connsiteX3" fmla="*/ 640934 w 1009827"/>
                <a:gd name="connsiteY3" fmla="*/ 1291839 h 1291839"/>
              </a:gdLst>
              <a:ahLst/>
              <a:cxnLst>
                <a:cxn ang="0">
                  <a:pos x="connsiteX0" y="connsiteY0"/>
                </a:cxn>
                <a:cxn ang="0">
                  <a:pos x="connsiteX1" y="connsiteY1"/>
                </a:cxn>
                <a:cxn ang="0">
                  <a:pos x="connsiteX2" y="connsiteY2"/>
                </a:cxn>
                <a:cxn ang="0">
                  <a:pos x="connsiteX3" y="connsiteY3"/>
                </a:cxn>
              </a:cxnLst>
              <a:rect l="l" t="t" r="r" b="b"/>
              <a:pathLst>
                <a:path w="1009827" h="1291839">
                  <a:moveTo>
                    <a:pt x="0" y="61245"/>
                  </a:moveTo>
                  <a:cubicBezTo>
                    <a:pt x="240706" y="30622"/>
                    <a:pt x="481413" y="0"/>
                    <a:pt x="649480" y="95428"/>
                  </a:cubicBezTo>
                  <a:cubicBezTo>
                    <a:pt x="817547" y="190856"/>
                    <a:pt x="1009827" y="434411"/>
                    <a:pt x="1008403" y="633813"/>
                  </a:cubicBezTo>
                  <a:cubicBezTo>
                    <a:pt x="1006979" y="833215"/>
                    <a:pt x="685087" y="1089589"/>
                    <a:pt x="640934" y="1291839"/>
                  </a:cubicBezTo>
                </a:path>
              </a:pathLst>
            </a:custGeom>
            <a:ln w="15875">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431031" y="2819400"/>
              <a:ext cx="2064989" cy="523220"/>
            </a:xfrm>
            <a:prstGeom prst="rect">
              <a:avLst/>
            </a:prstGeom>
            <a:noFill/>
          </p:spPr>
          <p:txBody>
            <a:bodyPr wrap="none" rtlCol="0">
              <a:spAutoFit/>
            </a:bodyPr>
            <a:lstStyle/>
            <a:p>
              <a:r>
                <a:rPr lang="en-US" sz="1400" dirty="0" smtClean="0">
                  <a:latin typeface="Tw Cen MT" pitchFamily="34" charset="0"/>
                </a:rPr>
                <a:t>Clients send HTTP requests</a:t>
              </a:r>
            </a:p>
            <a:p>
              <a:r>
                <a:rPr lang="en-US" sz="1400" dirty="0" smtClean="0">
                  <a:latin typeface="Tw Cen MT" pitchFamily="34" charset="0"/>
                </a:rPr>
                <a:t> to Node.js server</a:t>
              </a:r>
              <a:endParaRPr lang="en-US" sz="1400" dirty="0">
                <a:latin typeface="Tw Cen MT" pitchFamily="34" charset="0"/>
              </a:endParaRPr>
            </a:p>
          </p:txBody>
        </p:sp>
        <p:sp>
          <p:nvSpPr>
            <p:cNvPr id="18" name="TextBox 17"/>
            <p:cNvSpPr txBox="1"/>
            <p:nvPr/>
          </p:nvSpPr>
          <p:spPr>
            <a:xfrm>
              <a:off x="3459713" y="4191000"/>
              <a:ext cx="2864887" cy="738664"/>
            </a:xfrm>
            <a:prstGeom prst="rect">
              <a:avLst/>
            </a:prstGeom>
            <a:noFill/>
          </p:spPr>
          <p:txBody>
            <a:bodyPr wrap="none" rtlCol="0">
              <a:spAutoFit/>
            </a:bodyPr>
            <a:lstStyle/>
            <a:p>
              <a:r>
                <a:rPr lang="en-US" sz="1400" dirty="0" smtClean="0">
                  <a:latin typeface="Tw Cen MT" pitchFamily="34" charset="0"/>
                </a:rPr>
                <a:t>An Event-loop is woken up by OS,</a:t>
              </a:r>
            </a:p>
            <a:p>
              <a:r>
                <a:rPr lang="en-US" sz="1400" dirty="0" smtClean="0">
                  <a:latin typeface="Tw Cen MT" pitchFamily="34" charset="0"/>
                </a:rPr>
                <a:t>passes request and response objects</a:t>
              </a:r>
            </a:p>
            <a:p>
              <a:r>
                <a:rPr lang="en-US" sz="1400" dirty="0" smtClean="0">
                  <a:latin typeface="Tw Cen MT" pitchFamily="34" charset="0"/>
                </a:rPr>
                <a:t>to the thread-pool</a:t>
              </a:r>
              <a:endParaRPr lang="en-US" sz="1400" dirty="0">
                <a:latin typeface="Tw Cen MT" pitchFamily="34" charset="0"/>
              </a:endParaRPr>
            </a:p>
          </p:txBody>
        </p:sp>
        <p:sp>
          <p:nvSpPr>
            <p:cNvPr id="19" name="TextBox 18"/>
            <p:cNvSpPr txBox="1"/>
            <p:nvPr/>
          </p:nvSpPr>
          <p:spPr>
            <a:xfrm>
              <a:off x="4345431" y="5334000"/>
              <a:ext cx="1705082" cy="523220"/>
            </a:xfrm>
            <a:prstGeom prst="rect">
              <a:avLst/>
            </a:prstGeom>
            <a:noFill/>
          </p:spPr>
          <p:txBody>
            <a:bodyPr wrap="none" rtlCol="0">
              <a:spAutoFit/>
            </a:bodyPr>
            <a:lstStyle/>
            <a:p>
              <a:r>
                <a:rPr lang="en-US" sz="1400" dirty="0" smtClean="0">
                  <a:latin typeface="Tw Cen MT" pitchFamily="34" charset="0"/>
                </a:rPr>
                <a:t>Long-running jobs run</a:t>
              </a:r>
            </a:p>
            <a:p>
              <a:r>
                <a:rPr lang="en-US" sz="1400" dirty="0" smtClean="0">
                  <a:latin typeface="Tw Cen MT" pitchFamily="34" charset="0"/>
                </a:rPr>
                <a:t> on worker threads</a:t>
              </a:r>
              <a:endParaRPr lang="en-US" sz="1400" dirty="0">
                <a:latin typeface="Tw Cen MT" pitchFamily="34" charset="0"/>
              </a:endParaRPr>
            </a:p>
          </p:txBody>
        </p:sp>
        <p:sp>
          <p:nvSpPr>
            <p:cNvPr id="20" name="TextBox 19"/>
            <p:cNvSpPr txBox="1"/>
            <p:nvPr/>
          </p:nvSpPr>
          <p:spPr>
            <a:xfrm>
              <a:off x="76200" y="5867400"/>
              <a:ext cx="1634165" cy="738664"/>
            </a:xfrm>
            <a:prstGeom prst="rect">
              <a:avLst/>
            </a:prstGeom>
            <a:noFill/>
          </p:spPr>
          <p:txBody>
            <a:bodyPr wrap="none" rtlCol="0">
              <a:spAutoFit/>
            </a:bodyPr>
            <a:lstStyle/>
            <a:p>
              <a:r>
                <a:rPr lang="en-US" sz="1400" dirty="0" smtClean="0">
                  <a:latin typeface="Tw Cen MT" pitchFamily="34" charset="0"/>
                </a:rPr>
                <a:t>Response is sent</a:t>
              </a:r>
            </a:p>
            <a:p>
              <a:r>
                <a:rPr lang="en-US" sz="1400" dirty="0" smtClean="0">
                  <a:latin typeface="Tw Cen MT" pitchFamily="34" charset="0"/>
                </a:rPr>
                <a:t>back to main thread</a:t>
              </a:r>
            </a:p>
            <a:p>
              <a:r>
                <a:rPr lang="en-US" sz="1400" dirty="0" smtClean="0">
                  <a:latin typeface="Tw Cen MT" pitchFamily="34" charset="0"/>
                </a:rPr>
                <a:t>via callback</a:t>
              </a:r>
              <a:endParaRPr lang="en-US" sz="1400" dirty="0">
                <a:latin typeface="Tw Cen MT" pitchFamily="34" charset="0"/>
              </a:endParaRPr>
            </a:p>
          </p:txBody>
        </p:sp>
        <p:sp>
          <p:nvSpPr>
            <p:cNvPr id="21" name="TextBox 20"/>
            <p:cNvSpPr txBox="1"/>
            <p:nvPr/>
          </p:nvSpPr>
          <p:spPr>
            <a:xfrm>
              <a:off x="76200" y="4267200"/>
              <a:ext cx="1449436" cy="523220"/>
            </a:xfrm>
            <a:prstGeom prst="rect">
              <a:avLst/>
            </a:prstGeom>
            <a:noFill/>
          </p:spPr>
          <p:txBody>
            <a:bodyPr wrap="none" rtlCol="0">
              <a:spAutoFit/>
            </a:bodyPr>
            <a:lstStyle/>
            <a:p>
              <a:r>
                <a:rPr lang="en-US" sz="1400" dirty="0" smtClean="0">
                  <a:latin typeface="Tw Cen MT" pitchFamily="34" charset="0"/>
                </a:rPr>
                <a:t>Event loop returns</a:t>
              </a:r>
            </a:p>
            <a:p>
              <a:r>
                <a:rPr lang="en-US" sz="1400" dirty="0" smtClean="0">
                  <a:latin typeface="Tw Cen MT" pitchFamily="34" charset="0"/>
                </a:rPr>
                <a:t>result to client</a:t>
              </a:r>
              <a:endParaRPr lang="en-US" sz="1400" dirty="0">
                <a:latin typeface="Tw Cen MT" pitchFamily="34" charset="0"/>
              </a:endParaRPr>
            </a:p>
          </p:txBody>
        </p:sp>
      </p:grpSp>
    </p:spTree>
    <p:extLst>
      <p:ext uri="{BB962C8B-B14F-4D97-AF65-F5344CB8AC3E}">
        <p14:creationId xmlns:p14="http://schemas.microsoft.com/office/powerpoint/2010/main" val="26521392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Event Looping</a:t>
            </a:r>
            <a:endParaRPr lang="en-US" b="1" dirty="0"/>
          </a:p>
        </p:txBody>
      </p:sp>
      <p:sp>
        <p:nvSpPr>
          <p:cNvPr id="4" name="Text Placeholder 3"/>
          <p:cNvSpPr>
            <a:spLocks noGrp="1"/>
          </p:cNvSpPr>
          <p:nvPr>
            <p:ph type="body" sz="quarter" idx="10"/>
          </p:nvPr>
        </p:nvSpPr>
        <p:spPr/>
        <p:txBody>
          <a:bodyPr/>
          <a:lstStyle/>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Node.js has a single threaded server , i.e. , it is one process.</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 Keep slow operations from  blocking other operations.</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 Even with Single process, we write Non Blocking Code : We write code  in the form of callbacks. </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 Node is going to register an event for when the request comes, and then the request goes to  web worker threads where the long jobs are running. As soon as the result is returned, we execute the callback function.</a:t>
            </a: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p:txBody>
      </p:sp>
    </p:spTree>
    <p:extLst>
      <p:ext uri="{BB962C8B-B14F-4D97-AF65-F5344CB8AC3E}">
        <p14:creationId xmlns:p14="http://schemas.microsoft.com/office/powerpoint/2010/main" val="26521392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Blocking V/S Non Blocking Code</a:t>
            </a:r>
            <a:endParaRPr lang="en-US" b="1" dirty="0"/>
          </a:p>
        </p:txBody>
      </p:sp>
      <p:sp>
        <p:nvSpPr>
          <p:cNvPr id="5" name="Text Placeholder 4"/>
          <p:cNvSpPr>
            <a:spLocks noGrp="1"/>
          </p:cNvSpPr>
          <p:nvPr>
            <p:ph type="body" sz="quarter" idx="10"/>
          </p:nvPr>
        </p:nvSpPr>
        <p:spPr/>
        <p:txBody>
          <a:bodyPr/>
          <a:lstStyle/>
          <a:p>
            <a:endParaRPr lang="en-US"/>
          </a:p>
        </p:txBody>
      </p:sp>
      <p:pic>
        <p:nvPicPr>
          <p:cNvPr id="22" name="Picture 2"/>
          <p:cNvPicPr>
            <a:picLocks noChangeAspect="1" noChangeArrowheads="1"/>
          </p:cNvPicPr>
          <p:nvPr/>
        </p:nvPicPr>
        <p:blipFill>
          <a:blip r:embed="rId3"/>
          <a:srcRect/>
          <a:stretch>
            <a:fillRect/>
          </a:stretch>
        </p:blipFill>
        <p:spPr bwMode="auto">
          <a:xfrm>
            <a:off x="430213" y="1086241"/>
            <a:ext cx="8320087" cy="4160837"/>
          </a:xfrm>
          <a:prstGeom prst="rect">
            <a:avLst/>
          </a:prstGeom>
          <a:noFill/>
          <a:ln w="9525">
            <a:noFill/>
            <a:miter lim="800000"/>
            <a:headEnd/>
            <a:tailEnd/>
          </a:ln>
        </p:spPr>
      </p:pic>
      <p:pic>
        <p:nvPicPr>
          <p:cNvPr id="23" name="Picture 3"/>
          <p:cNvPicPr>
            <a:picLocks noChangeAspect="1" noChangeArrowheads="1"/>
          </p:cNvPicPr>
          <p:nvPr/>
        </p:nvPicPr>
        <p:blipFill>
          <a:blip r:embed="rId4"/>
          <a:srcRect/>
          <a:stretch>
            <a:fillRect/>
          </a:stretch>
        </p:blipFill>
        <p:spPr>
          <a:xfrm>
            <a:off x="446088" y="4977013"/>
            <a:ext cx="8310562" cy="1790700"/>
          </a:xfrm>
          <a:prstGeom prst="rect">
            <a:avLst/>
          </a:prstGeom>
          <a:noFill/>
        </p:spPr>
      </p:pic>
    </p:spTree>
    <p:extLst>
      <p:ext uri="{BB962C8B-B14F-4D97-AF65-F5344CB8AC3E}">
        <p14:creationId xmlns:p14="http://schemas.microsoft.com/office/powerpoint/2010/main" val="801201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descr="concurrent-nodej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10" y="415544"/>
            <a:ext cx="8274057" cy="5811689"/>
          </a:xfrm>
          <a:prstGeom prst="rect">
            <a:avLst/>
          </a:prstGeom>
        </p:spPr>
      </p:pic>
    </p:spTree>
    <p:extLst>
      <p:ext uri="{BB962C8B-B14F-4D97-AF65-F5344CB8AC3E}">
        <p14:creationId xmlns:p14="http://schemas.microsoft.com/office/powerpoint/2010/main" val="25984603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40962" name="Text Placeholder 11"/>
          <p:cNvSpPr>
            <a:spLocks noGrp="1"/>
          </p:cNvSpPr>
          <p:nvPr>
            <p:ph type="body" sz="quarter" idx="10"/>
          </p:nvPr>
        </p:nvSpPr>
        <p:spPr>
          <a:xfrm>
            <a:off x="3744705" y="146521"/>
            <a:ext cx="5030930" cy="6153885"/>
          </a:xfrm>
        </p:spPr>
        <p:txBody>
          <a:bodyPr/>
          <a:lstStyle/>
          <a:p>
            <a:pPr>
              <a:buNone/>
            </a:pPr>
            <a:r>
              <a:rPr lang="en-US" sz="2400" i="0" dirty="0" smtClean="0">
                <a:solidFill>
                  <a:schemeClr val="tx1"/>
                </a:solidFill>
              </a:rPr>
              <a:t>1)Introduction</a:t>
            </a:r>
          </a:p>
          <a:p>
            <a:pPr>
              <a:buNone/>
            </a:pPr>
            <a:r>
              <a:rPr lang="en-US" sz="2400" i="0" dirty="0" smtClean="0">
                <a:solidFill>
                  <a:schemeClr val="tx1"/>
                </a:solidFill>
              </a:rPr>
              <a:t>2)Installing Node</a:t>
            </a:r>
          </a:p>
          <a:p>
            <a:pPr>
              <a:buNone/>
            </a:pPr>
            <a:r>
              <a:rPr lang="en-US" sz="2400" i="0" dirty="0" smtClean="0">
                <a:solidFill>
                  <a:schemeClr val="tx1"/>
                </a:solidFill>
              </a:rPr>
              <a:t>3) Understanding </a:t>
            </a:r>
            <a:r>
              <a:rPr lang="en-US" sz="2400" i="0" dirty="0" err="1" smtClean="0">
                <a:solidFill>
                  <a:schemeClr val="tx1"/>
                </a:solidFill>
              </a:rPr>
              <a:t>Node.js</a:t>
            </a:r>
            <a:endParaRPr lang="en-US" sz="2400" i="0" dirty="0" smtClean="0">
              <a:solidFill>
                <a:schemeClr val="tx1"/>
              </a:solidFill>
            </a:endParaRPr>
          </a:p>
          <a:p>
            <a:pPr>
              <a:buNone/>
            </a:pPr>
            <a:r>
              <a:rPr lang="en-US" sz="2400" i="0" dirty="0">
                <a:solidFill>
                  <a:schemeClr val="tx1"/>
                </a:solidFill>
              </a:rPr>
              <a:t>4</a:t>
            </a:r>
            <a:r>
              <a:rPr lang="en-US" sz="2400" i="0" dirty="0" smtClean="0">
                <a:solidFill>
                  <a:schemeClr val="tx1"/>
                </a:solidFill>
              </a:rPr>
              <a:t>) Node </a:t>
            </a:r>
            <a:r>
              <a:rPr lang="en-US" sz="2400" i="0" dirty="0" err="1" smtClean="0">
                <a:solidFill>
                  <a:schemeClr val="tx1"/>
                </a:solidFill>
              </a:rPr>
              <a:t>PackageManager</a:t>
            </a:r>
            <a:r>
              <a:rPr lang="en-US" sz="2400" i="0" dirty="0" smtClean="0">
                <a:solidFill>
                  <a:schemeClr val="tx1"/>
                </a:solidFill>
              </a:rPr>
              <a:t>(</a:t>
            </a:r>
            <a:r>
              <a:rPr lang="en-US" sz="2400" i="0" dirty="0" err="1" smtClean="0">
                <a:solidFill>
                  <a:schemeClr val="tx1"/>
                </a:solidFill>
              </a:rPr>
              <a:t>npm</a:t>
            </a:r>
            <a:r>
              <a:rPr lang="en-US" sz="2400" i="0" dirty="0" smtClean="0">
                <a:solidFill>
                  <a:schemeClr val="tx1"/>
                </a:solidFill>
              </a:rPr>
              <a:t>) </a:t>
            </a:r>
          </a:p>
          <a:p>
            <a:pPr>
              <a:buNone/>
            </a:pPr>
            <a:r>
              <a:rPr lang="en-US" sz="2400" i="0" dirty="0">
                <a:solidFill>
                  <a:schemeClr val="tx1"/>
                </a:solidFill>
              </a:rPr>
              <a:t>5</a:t>
            </a:r>
            <a:r>
              <a:rPr lang="en-US" sz="2400" i="0" dirty="0" smtClean="0">
                <a:solidFill>
                  <a:schemeClr val="tx1"/>
                </a:solidFill>
              </a:rPr>
              <a:t>)Modules</a:t>
            </a:r>
          </a:p>
          <a:p>
            <a:pPr>
              <a:buNone/>
            </a:pPr>
            <a:r>
              <a:rPr lang="en-US" sz="2400" i="0" dirty="0">
                <a:solidFill>
                  <a:schemeClr val="tx1"/>
                </a:solidFill>
              </a:rPr>
              <a:t>6</a:t>
            </a:r>
            <a:r>
              <a:rPr lang="en-US" sz="2400" i="0" dirty="0" smtClean="0">
                <a:solidFill>
                  <a:schemeClr val="tx1"/>
                </a:solidFill>
              </a:rPr>
              <a:t>) Frame Works(Express and Jade)</a:t>
            </a:r>
          </a:p>
          <a:p>
            <a:pPr>
              <a:buNone/>
            </a:pPr>
            <a:r>
              <a:rPr lang="en-US" sz="2400" i="0" dirty="0">
                <a:solidFill>
                  <a:schemeClr val="tx1"/>
                </a:solidFill>
              </a:rPr>
              <a:t>7</a:t>
            </a:r>
            <a:r>
              <a:rPr lang="en-US" sz="2400" i="0" dirty="0" smtClean="0">
                <a:solidFill>
                  <a:schemeClr val="tx1"/>
                </a:solidFill>
              </a:rPr>
              <a:t>) Creating a Sample </a:t>
            </a:r>
            <a:r>
              <a:rPr lang="en-US" sz="2400" i="0" dirty="0" err="1" smtClean="0">
                <a:solidFill>
                  <a:schemeClr val="tx1"/>
                </a:solidFill>
              </a:rPr>
              <a:t>Todo</a:t>
            </a:r>
            <a:r>
              <a:rPr lang="en-US" sz="2400" i="0" dirty="0" smtClean="0">
                <a:solidFill>
                  <a:schemeClr val="tx1"/>
                </a:solidFill>
              </a:rPr>
              <a:t> App using Express, Jade and local storage.</a:t>
            </a:r>
          </a:p>
          <a:p>
            <a:pPr>
              <a:buNone/>
            </a:pPr>
            <a:r>
              <a:rPr lang="en-US" sz="2400" i="0" dirty="0" smtClean="0">
                <a:solidFill>
                  <a:schemeClr val="tx1"/>
                </a:solidFill>
              </a:rPr>
              <a:t> </a:t>
            </a:r>
            <a:endParaRPr lang="en-US" sz="2400" i="0"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Comparison with others!</a:t>
            </a:r>
            <a:endParaRPr lang="en-US" b="1" dirty="0"/>
          </a:p>
        </p:txBody>
      </p:sp>
      <p:sp>
        <p:nvSpPr>
          <p:cNvPr id="4" name="Text Placeholder 3"/>
          <p:cNvSpPr>
            <a:spLocks noGrp="1"/>
          </p:cNvSpPr>
          <p:nvPr>
            <p:ph type="body" sz="quarter" idx="10"/>
          </p:nvPr>
        </p:nvSpPr>
        <p:spPr>
          <a:xfrm>
            <a:off x="5300133" y="1426633"/>
            <a:ext cx="3356503" cy="4800600"/>
          </a:xfrm>
        </p:spPr>
        <p:txBody>
          <a:bodyPr/>
          <a:lstStyle/>
          <a:p>
            <a:pPr marL="0" lvl="3" indent="0">
              <a:buNone/>
            </a:pPr>
            <a:r>
              <a:rPr lang="en-US" sz="2400" b="1" dirty="0" smtClean="0">
                <a:solidFill>
                  <a:schemeClr val="tx1"/>
                </a:solidFill>
                <a:latin typeface="Arial"/>
                <a:cs typeface="Arial"/>
              </a:rPr>
              <a:t>Node.js is 15-20% faster than any other scripting language.</a:t>
            </a:r>
          </a:p>
          <a:p>
            <a:pPr marL="0" lvl="3" indent="0">
              <a:buNone/>
            </a:pPr>
            <a:endParaRPr lang="en-US" sz="2000" dirty="0" smtClean="0">
              <a:solidFill>
                <a:schemeClr val="tx1"/>
              </a:solidFill>
            </a:endParaRP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p:txBody>
      </p:sp>
      <p:pic>
        <p:nvPicPr>
          <p:cNvPr id="1026" name="Picture 2"/>
          <p:cNvPicPr>
            <a:picLocks noChangeAspect="1" noChangeArrowheads="1"/>
          </p:cNvPicPr>
          <p:nvPr/>
        </p:nvPicPr>
        <p:blipFill>
          <a:blip r:embed="rId3"/>
          <a:srcRect/>
          <a:stretch>
            <a:fillRect/>
          </a:stretch>
        </p:blipFill>
        <p:spPr bwMode="auto">
          <a:xfrm>
            <a:off x="280415" y="1414441"/>
            <a:ext cx="5019717" cy="4462510"/>
          </a:xfrm>
          <a:prstGeom prst="rect">
            <a:avLst/>
          </a:prstGeom>
          <a:noFill/>
          <a:ln w="9525">
            <a:noFill/>
            <a:miter lim="800000"/>
            <a:headEnd/>
            <a:tailEnd/>
          </a:ln>
        </p:spPr>
      </p:pic>
    </p:spTree>
    <p:extLst>
      <p:ext uri="{BB962C8B-B14F-4D97-AF65-F5344CB8AC3E}">
        <p14:creationId xmlns:p14="http://schemas.microsoft.com/office/powerpoint/2010/main" val="26521392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sp>
        <p:nvSpPr>
          <p:cNvPr id="5" name="Rectangle 4"/>
          <p:cNvSpPr/>
          <p:nvPr/>
        </p:nvSpPr>
        <p:spPr>
          <a:xfrm>
            <a:off x="4718838" y="1219199"/>
            <a:ext cx="3798630" cy="52831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sk-SK" dirty="0"/>
              <a:t>PHP | Code Snippet</a:t>
            </a:r>
          </a:p>
          <a:p>
            <a:endParaRPr lang="sk-SK" dirty="0"/>
          </a:p>
          <a:p>
            <a:r>
              <a:rPr lang="sk-SK" dirty="0"/>
              <a:t>$l = null;</a:t>
            </a:r>
          </a:p>
          <a:p>
            <a:r>
              <a:rPr lang="sk-SK" dirty="0"/>
              <a:t>$m = null;</a:t>
            </a:r>
          </a:p>
          <a:p>
            <a:r>
              <a:rPr lang="sk-SK" dirty="0"/>
              <a:t>$n = null;</a:t>
            </a:r>
          </a:p>
          <a:p>
            <a:r>
              <a:rPr lang="sk-SK" dirty="0"/>
              <a:t>$i = null;</a:t>
            </a:r>
          </a:p>
          <a:p>
            <a:r>
              <a:rPr lang="sk-SK" dirty="0"/>
              <a:t>$maxval = 10000000;</a:t>
            </a:r>
          </a:p>
          <a:p>
            <a:endParaRPr lang="sk-SK" dirty="0"/>
          </a:p>
          <a:p>
            <a:r>
              <a:rPr lang="sk-SK" dirty="0"/>
              <a:t>$v = microtime(true);</a:t>
            </a:r>
          </a:p>
          <a:p>
            <a:endParaRPr lang="sk-SK" dirty="0"/>
          </a:p>
          <a:p>
            <a:r>
              <a:rPr lang="sk-SK" dirty="0"/>
              <a:t>for(i = 0; i&lt;maxval; i++)</a:t>
            </a:r>
          </a:p>
          <a:p>
            <a:r>
              <a:rPr lang="sk-SK" dirty="0"/>
              <a:t> </a:t>
            </a:r>
          </a:p>
          <a:p>
            <a:r>
              <a:rPr lang="sk-SK" dirty="0"/>
              <a:t>{</a:t>
            </a:r>
          </a:p>
          <a:p>
            <a:r>
              <a:rPr lang="sk-SK" dirty="0"/>
              <a:t>$l = 365 + 1024 + $i;</a:t>
            </a:r>
          </a:p>
          <a:p>
            <a:r>
              <a:rPr lang="sk-SK" dirty="0"/>
              <a:t>$m = 365 * 1024 + $i;</a:t>
            </a:r>
          </a:p>
          <a:p>
            <a:r>
              <a:rPr lang="sk-SK" dirty="0"/>
              <a:t>$n = 365 / 5 + $i;</a:t>
            </a:r>
          </a:p>
          <a:p>
            <a:r>
              <a:rPr lang="sk-SK" dirty="0"/>
              <a:t>}</a:t>
            </a:r>
          </a:p>
          <a:p>
            <a:endParaRPr lang="sk-SK" dirty="0"/>
          </a:p>
          <a:p>
            <a:r>
              <a:rPr lang="sk-SK" dirty="0"/>
              <a:t>var_dump(microtime(true) - $v);</a:t>
            </a:r>
          </a:p>
        </p:txBody>
      </p:sp>
      <p:sp>
        <p:nvSpPr>
          <p:cNvPr id="6" name="Rectangle 5"/>
          <p:cNvSpPr/>
          <p:nvPr/>
        </p:nvSpPr>
        <p:spPr>
          <a:xfrm>
            <a:off x="493775" y="1236133"/>
            <a:ext cx="3790357" cy="52831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sk-SK" dirty="0"/>
              <a:t>Node.JS | Code Snippet</a:t>
            </a:r>
          </a:p>
          <a:p>
            <a:endParaRPr lang="sk-SK" dirty="0"/>
          </a:p>
          <a:p>
            <a:r>
              <a:rPr lang="sk-SK" dirty="0"/>
              <a:t>var i, l, m, n, maxval;</a:t>
            </a:r>
          </a:p>
          <a:p>
            <a:r>
              <a:rPr lang="sk-SK" dirty="0"/>
              <a:t>maxval = 10000000;</a:t>
            </a:r>
          </a:p>
          <a:p>
            <a:r>
              <a:rPr lang="sk-SK" dirty="0"/>
              <a:t>var v = Date.now();</a:t>
            </a:r>
          </a:p>
          <a:p>
            <a:endParaRPr lang="sk-SK" dirty="0"/>
          </a:p>
          <a:p>
            <a:r>
              <a:rPr lang="sk-SK" dirty="0"/>
              <a:t>for(i = 0; i&lt;maxval; i++)</a:t>
            </a:r>
          </a:p>
          <a:p>
            <a:r>
              <a:rPr lang="sk-SK" dirty="0"/>
              <a:t> </a:t>
            </a:r>
          </a:p>
          <a:p>
            <a:r>
              <a:rPr lang="sk-SK" dirty="0"/>
              <a:t>{</a:t>
            </a:r>
          </a:p>
          <a:p>
            <a:r>
              <a:rPr lang="sk-SK" dirty="0"/>
              <a:t>l = 365 + 1024 + i;</a:t>
            </a:r>
          </a:p>
          <a:p>
            <a:r>
              <a:rPr lang="sk-SK" dirty="0"/>
              <a:t>m = 365 * 1024 + i;</a:t>
            </a:r>
          </a:p>
          <a:p>
            <a:r>
              <a:rPr lang="sk-SK" dirty="0"/>
              <a:t>n = 365 / 5 + i;</a:t>
            </a:r>
          </a:p>
          <a:p>
            <a:r>
              <a:rPr lang="sk-SK" dirty="0"/>
              <a:t>}</a:t>
            </a:r>
          </a:p>
          <a:p>
            <a:endParaRPr lang="sk-SK" dirty="0"/>
          </a:p>
          <a:p>
            <a:r>
              <a:rPr lang="sk-SK" dirty="0"/>
              <a:t>console.log(Date.now() - v);</a:t>
            </a:r>
          </a:p>
          <a:p>
            <a:endParaRPr lang="sk-SK" dirty="0"/>
          </a:p>
        </p:txBody>
      </p:sp>
    </p:spTree>
    <p:extLst>
      <p:ext uri="{BB962C8B-B14F-4D97-AF65-F5344CB8AC3E}">
        <p14:creationId xmlns:p14="http://schemas.microsoft.com/office/powerpoint/2010/main" val="12046583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a:t>
            </a:r>
            <a:endParaRPr lang="en-US" b="1" dirty="0"/>
          </a:p>
        </p:txBody>
      </p:sp>
      <p:sp>
        <p:nvSpPr>
          <p:cNvPr id="4" name="Text Placeholder 3"/>
          <p:cNvSpPr>
            <a:spLocks noGrp="1"/>
          </p:cNvSpPr>
          <p:nvPr>
            <p:ph type="body" sz="quarter" idx="10"/>
          </p:nvPr>
        </p:nvSpPr>
        <p:spPr/>
        <p:txBody>
          <a:bodyPr/>
          <a:lstStyle/>
          <a:p>
            <a:endParaRPr lang="en-US"/>
          </a:p>
        </p:txBody>
      </p:sp>
      <p:pic>
        <p:nvPicPr>
          <p:cNvPr id="2050" name="Picture 2"/>
          <p:cNvPicPr>
            <a:picLocks noChangeAspect="1" noChangeArrowheads="1"/>
          </p:cNvPicPr>
          <p:nvPr/>
        </p:nvPicPr>
        <p:blipFill>
          <a:blip r:embed="rId3"/>
          <a:srcRect/>
          <a:stretch>
            <a:fillRect/>
          </a:stretch>
        </p:blipFill>
        <p:spPr bwMode="auto">
          <a:xfrm>
            <a:off x="458150" y="1145659"/>
            <a:ext cx="8201217" cy="51648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02</a:t>
            </a:r>
            <a:endParaRPr lang="en-US" dirty="0"/>
          </a:p>
        </p:txBody>
      </p:sp>
      <p:sp>
        <p:nvSpPr>
          <p:cNvPr id="5" name="Title 4"/>
          <p:cNvSpPr>
            <a:spLocks noGrp="1"/>
          </p:cNvSpPr>
          <p:nvPr>
            <p:ph type="ctrTitle"/>
          </p:nvPr>
        </p:nvSpPr>
        <p:spPr/>
        <p:txBody>
          <a:bodyPr/>
          <a:lstStyle/>
          <a:p>
            <a:r>
              <a:rPr lang="en-US" b="1" dirty="0" smtClean="0"/>
              <a:t>Installation</a:t>
            </a:r>
            <a:endParaRPr lang="en-US" b="1" dirty="0"/>
          </a:p>
        </p:txBody>
      </p:sp>
      <p:sp>
        <p:nvSpPr>
          <p:cNvPr id="6" name="Subtitle 5"/>
          <p:cNvSpPr>
            <a:spLocks noGrp="1"/>
          </p:cNvSpPr>
          <p:nvPr>
            <p:ph type="subTitle" idx="1"/>
          </p:nvPr>
        </p:nvSpPr>
        <p:spPr/>
        <p:txBody>
          <a:bodyPr/>
          <a:lstStyle/>
          <a:p>
            <a:r>
              <a:rPr lang="en-US" dirty="0" smtClean="0"/>
              <a:t>Chapter 2</a:t>
            </a:r>
            <a:endParaRPr lang="en-US" dirty="0"/>
          </a:p>
        </p:txBody>
      </p:sp>
      <p:sp>
        <p:nvSpPr>
          <p:cNvPr id="8" name="Text Placeholder 11"/>
          <p:cNvSpPr txBox="1">
            <a:spLocks/>
          </p:cNvSpPr>
          <p:nvPr/>
        </p:nvSpPr>
        <p:spPr bwMode="auto">
          <a:xfrm>
            <a:off x="337008" y="3879992"/>
            <a:ext cx="5446279" cy="244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spcAft>
                <a:spcPts val="1000"/>
              </a:spcAft>
              <a:buClr>
                <a:schemeClr val="tx1"/>
              </a:buClr>
            </a:pPr>
            <a:r>
              <a:rPr lang="en-US" sz="2000" dirty="0" smtClean="0">
                <a:latin typeface="SapientCentroSlab-BlackItalic"/>
                <a:cs typeface="SapientSansBold"/>
              </a:rPr>
              <a:t>	Node Installation</a:t>
            </a:r>
          </a:p>
          <a:p>
            <a:pPr lvl="0">
              <a:spcAft>
                <a:spcPts val="1000"/>
              </a:spcAft>
              <a:buClr>
                <a:schemeClr val="tx1"/>
              </a:buClr>
            </a:pPr>
            <a:r>
              <a:rPr lang="en-US" sz="2000" dirty="0" smtClean="0">
                <a:latin typeface="SapientCentroSlab-BlackItalic"/>
                <a:cs typeface="SapientSansBold"/>
              </a:rPr>
              <a:t>    •   Windows &amp; Mac</a:t>
            </a:r>
          </a:p>
          <a:p>
            <a:pPr lvl="0">
              <a:spcAft>
                <a:spcPts val="1000"/>
              </a:spcAft>
              <a:buClr>
                <a:schemeClr val="tx1"/>
              </a:buClr>
            </a:pPr>
            <a:r>
              <a:rPr lang="en-US" sz="2000" dirty="0" smtClean="0">
                <a:latin typeface="SapientCentroSlab-BlackItalic"/>
                <a:cs typeface="SapientSansBold"/>
              </a:rPr>
              <a:t>    •   Running Node</a:t>
            </a:r>
          </a:p>
          <a:p>
            <a:pPr marL="0" marR="0" lvl="0" indent="0" algn="l" defTabSz="457200" rtl="0" eaLnBrk="1" fontAlgn="base" latinLnBrk="0" hangingPunct="1">
              <a:lnSpc>
                <a:spcPct val="100000"/>
              </a:lnSpc>
              <a:spcBef>
                <a:spcPct val="0"/>
              </a:spcBef>
              <a:spcAft>
                <a:spcPts val="1000"/>
              </a:spcAft>
              <a:buClr>
                <a:schemeClr val="tx1"/>
              </a:buClr>
              <a:buSzTx/>
              <a:buFont typeface="Wingdings" charset="0"/>
              <a:buNone/>
              <a:tabLst/>
              <a:defRPr/>
            </a:pPr>
            <a:r>
              <a:rPr kumimoji="0" lang="en-US" sz="2000" b="0" i="0" u="none" strike="noStrike" kern="1200" cap="none" spc="0" normalizeH="0" baseline="0" noProof="0" dirty="0" smtClean="0">
                <a:ln>
                  <a:noFill/>
                </a:ln>
                <a:effectLst/>
                <a:uLnTx/>
                <a:uFillTx/>
                <a:latin typeface="SapientCentroSlab-BlackItalic"/>
                <a:ea typeface="ＭＳ Ｐゴシック" charset="0"/>
                <a:cs typeface="SapientSansBold"/>
              </a:rPr>
              <a:t> </a:t>
            </a:r>
            <a:endParaRPr kumimoji="0" lang="en-US" sz="2000" b="0" i="0" u="none" strike="noStrike" kern="1200" cap="none" spc="0" normalizeH="0" baseline="0" noProof="0" dirty="0">
              <a:ln>
                <a:noFill/>
              </a:ln>
              <a:effectLst/>
              <a:uLnTx/>
              <a:uFillTx/>
              <a:latin typeface="SapientCentroSlab-BlackItalic"/>
              <a:ea typeface="ＭＳ Ｐゴシック" charset="0"/>
              <a:cs typeface="SapientSansBold"/>
            </a:endParaRPr>
          </a:p>
        </p:txBody>
      </p:sp>
    </p:spTree>
    <p:extLst>
      <p:ext uri="{BB962C8B-B14F-4D97-AF65-F5344CB8AC3E}">
        <p14:creationId xmlns:p14="http://schemas.microsoft.com/office/powerpoint/2010/main" val="13235106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Installing Node.js : Windows &amp; Mac</a:t>
            </a:r>
            <a:endParaRPr lang="en-US" b="1" dirty="0"/>
          </a:p>
        </p:txBody>
      </p:sp>
      <p:sp>
        <p:nvSpPr>
          <p:cNvPr id="4" name="Text Placeholder 3"/>
          <p:cNvSpPr>
            <a:spLocks noGrp="1"/>
          </p:cNvSpPr>
          <p:nvPr>
            <p:ph type="body" sz="quarter" idx="10"/>
          </p:nvPr>
        </p:nvSpPr>
        <p:spPr/>
        <p:txBody>
          <a:bodyPr/>
          <a:lstStyle/>
          <a:p>
            <a:pPr marL="0" lvl="3" indent="0">
              <a:buNone/>
            </a:pPr>
            <a:r>
              <a:rPr lang="en-US" sz="2400" b="1" dirty="0" smtClean="0">
                <a:solidFill>
                  <a:schemeClr val="tx1"/>
                </a:solidFill>
              </a:rPr>
              <a:t>Windows : </a:t>
            </a:r>
          </a:p>
          <a:p>
            <a:pPr marL="0" lvl="3" indent="0">
              <a:buNone/>
            </a:pPr>
            <a:r>
              <a:rPr lang="en-US" sz="2400" dirty="0" smtClean="0">
                <a:solidFill>
                  <a:schemeClr val="tx1"/>
                </a:solidFill>
              </a:rPr>
              <a:t>It’s easy to install node.js on Windows, just go to </a:t>
            </a:r>
            <a:r>
              <a:rPr lang="en-US" sz="2400" b="1" dirty="0" smtClean="0">
                <a:solidFill>
                  <a:schemeClr val="tx1"/>
                </a:solidFill>
                <a:hlinkClick r:id="rId3"/>
              </a:rPr>
              <a:t>node.js official site</a:t>
            </a:r>
            <a:r>
              <a:rPr lang="en-US" sz="2400" b="1" dirty="0" smtClean="0">
                <a:solidFill>
                  <a:schemeClr val="tx1"/>
                </a:solidFill>
              </a:rPr>
              <a:t> (http://nodejs.org/download/) </a:t>
            </a:r>
            <a:r>
              <a:rPr lang="en-US" sz="2400" dirty="0" smtClean="0">
                <a:solidFill>
                  <a:schemeClr val="tx1"/>
                </a:solidFill>
              </a:rPr>
              <a:t>and download Windows installer, then execute the installer. </a:t>
            </a:r>
          </a:p>
          <a:p>
            <a:pPr marL="0" lvl="3" indent="0">
              <a:buNone/>
            </a:pPr>
            <a:r>
              <a:rPr lang="en-US" sz="2400" b="1" dirty="0" smtClean="0">
                <a:solidFill>
                  <a:schemeClr val="tx1"/>
                </a:solidFill>
              </a:rPr>
              <a:t>Macintosh :</a:t>
            </a:r>
          </a:p>
          <a:p>
            <a:pPr marL="0" lvl="3" indent="0">
              <a:buNone/>
            </a:pPr>
            <a:endParaRPr lang="en-US" sz="2400" b="1" dirty="0" smtClean="0">
              <a:solidFill>
                <a:schemeClr val="tx1"/>
              </a:solidFill>
            </a:endParaRPr>
          </a:p>
          <a:p>
            <a:pPr marL="0" lvl="3" indent="0">
              <a:buNone/>
            </a:pPr>
            <a:r>
              <a:rPr lang="en-US" sz="2400" dirty="0" smtClean="0">
                <a:solidFill>
                  <a:schemeClr val="tx1"/>
                </a:solidFill>
              </a:rPr>
              <a:t>Similarly download the Mac installer, then execute the installer.</a:t>
            </a:r>
          </a:p>
          <a:p>
            <a:pPr marL="0" lvl="3" indent="0">
              <a:buNone/>
            </a:pPr>
            <a:endParaRPr lang="en-US" sz="2400" dirty="0" smtClean="0">
              <a:solidFill>
                <a:schemeClr val="tx1"/>
              </a:solidFill>
              <a:latin typeface="Georgia" pitchFamily="18" charset="0"/>
            </a:endParaRPr>
          </a:p>
          <a:p>
            <a:pPr marL="0" lvl="3" indent="0">
              <a:buNone/>
            </a:pPr>
            <a:r>
              <a:rPr lang="en-US" sz="2400" dirty="0" smtClean="0">
                <a:solidFill>
                  <a:schemeClr val="tx1"/>
                </a:solidFill>
                <a:latin typeface="Georgia" pitchFamily="18" charset="0"/>
              </a:rPr>
              <a:t>Try some commands on the Interactive Shell</a:t>
            </a:r>
          </a:p>
          <a:p>
            <a:pPr marL="0" lvl="3" indent="0">
              <a:buNone/>
            </a:pPr>
            <a:endParaRPr lang="en-US" sz="2400" dirty="0" smtClean="0">
              <a:solidFill>
                <a:schemeClr val="tx1"/>
              </a:solidFill>
              <a:latin typeface="Georgia" pitchFamily="18" charset="0"/>
            </a:endParaRPr>
          </a:p>
        </p:txBody>
      </p:sp>
      <p:pic>
        <p:nvPicPr>
          <p:cNvPr id="3074" name="Picture 2"/>
          <p:cNvPicPr>
            <a:picLocks noChangeAspect="1" noChangeArrowheads="1"/>
          </p:cNvPicPr>
          <p:nvPr/>
        </p:nvPicPr>
        <p:blipFill>
          <a:blip r:embed="rId4"/>
          <a:srcRect/>
          <a:stretch>
            <a:fillRect/>
          </a:stretch>
        </p:blipFill>
        <p:spPr bwMode="auto">
          <a:xfrm>
            <a:off x="532846" y="5425429"/>
            <a:ext cx="4181661" cy="809625"/>
          </a:xfrm>
          <a:prstGeom prst="rect">
            <a:avLst/>
          </a:prstGeom>
          <a:noFill/>
          <a:ln w="9525">
            <a:noFill/>
            <a:miter lim="800000"/>
            <a:headEnd/>
            <a:tailEnd/>
          </a:ln>
        </p:spPr>
      </p:pic>
    </p:spTree>
    <p:extLst>
      <p:ext uri="{BB962C8B-B14F-4D97-AF65-F5344CB8AC3E}">
        <p14:creationId xmlns:p14="http://schemas.microsoft.com/office/powerpoint/2010/main" val="33381455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Running Node.js</a:t>
            </a:r>
            <a:endParaRPr lang="en-US" b="1" dirty="0"/>
          </a:p>
        </p:txBody>
      </p:sp>
      <p:sp>
        <p:nvSpPr>
          <p:cNvPr id="4" name="Text Placeholder 3"/>
          <p:cNvSpPr>
            <a:spLocks noGrp="1"/>
          </p:cNvSpPr>
          <p:nvPr>
            <p:ph type="body" sz="quarter" idx="10"/>
          </p:nvPr>
        </p:nvSpPr>
        <p:spPr/>
        <p:txBody>
          <a:bodyPr/>
          <a:lstStyle/>
          <a:p>
            <a:endParaRPr lang="en-US"/>
          </a:p>
        </p:txBody>
      </p:sp>
      <p:pic>
        <p:nvPicPr>
          <p:cNvPr id="4098" name="Picture 2"/>
          <p:cNvPicPr>
            <a:picLocks noChangeAspect="1" noChangeArrowheads="1"/>
          </p:cNvPicPr>
          <p:nvPr/>
        </p:nvPicPr>
        <p:blipFill>
          <a:blip r:embed="rId3"/>
          <a:srcRect/>
          <a:stretch>
            <a:fillRect/>
          </a:stretch>
        </p:blipFill>
        <p:spPr bwMode="auto">
          <a:xfrm>
            <a:off x="378713" y="1317729"/>
            <a:ext cx="8492156" cy="4809939"/>
          </a:xfrm>
          <a:prstGeom prst="rect">
            <a:avLst/>
          </a:prstGeom>
          <a:noFill/>
          <a:ln w="9525">
            <a:noFill/>
            <a:miter lim="800000"/>
            <a:headEnd/>
            <a:tailEnd/>
          </a:ln>
        </p:spPr>
      </p:pic>
    </p:spTree>
    <p:extLst>
      <p:ext uri="{BB962C8B-B14F-4D97-AF65-F5344CB8AC3E}">
        <p14:creationId xmlns:p14="http://schemas.microsoft.com/office/powerpoint/2010/main" val="31658446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Http Server - Sample</a:t>
            </a:r>
            <a:endParaRPr lang="en-US" b="1" dirty="0"/>
          </a:p>
        </p:txBody>
      </p:sp>
      <p:sp>
        <p:nvSpPr>
          <p:cNvPr id="7" name="Text Placeholder 6"/>
          <p:cNvSpPr>
            <a:spLocks noGrp="1"/>
          </p:cNvSpPr>
          <p:nvPr>
            <p:ph type="body" sz="quarter" idx="10"/>
          </p:nvPr>
        </p:nvSpPr>
        <p:spPr/>
        <p:txBody>
          <a:bodyPr/>
          <a:lstStyle/>
          <a:p>
            <a:endParaRPr lang="en-US"/>
          </a:p>
        </p:txBody>
      </p:sp>
      <p:pic>
        <p:nvPicPr>
          <p:cNvPr id="6" name="Picture 2"/>
          <p:cNvPicPr>
            <a:picLocks noChangeAspect="1" noChangeArrowheads="1"/>
          </p:cNvPicPr>
          <p:nvPr/>
        </p:nvPicPr>
        <p:blipFill>
          <a:blip r:embed="rId2"/>
          <a:srcRect/>
          <a:stretch>
            <a:fillRect/>
          </a:stretch>
        </p:blipFill>
        <p:spPr bwMode="auto">
          <a:xfrm>
            <a:off x="484950" y="948500"/>
            <a:ext cx="8189913" cy="5432425"/>
          </a:xfrm>
          <a:prstGeom prst="rect">
            <a:avLst/>
          </a:prstGeom>
          <a:noFill/>
          <a:ln w="9525">
            <a:noFill/>
            <a:miter lim="800000"/>
            <a:headEnd/>
            <a:tailEnd/>
          </a:ln>
        </p:spPr>
      </p:pic>
    </p:spTree>
    <p:extLst>
      <p:ext uri="{BB962C8B-B14F-4D97-AF65-F5344CB8AC3E}">
        <p14:creationId xmlns:p14="http://schemas.microsoft.com/office/powerpoint/2010/main" val="2139741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Node.js - &gt; Http Server -&gt; Request</a:t>
            </a:r>
            <a:endParaRPr lang="en-US" b="1" dirty="0"/>
          </a:p>
        </p:txBody>
      </p:sp>
      <p:sp>
        <p:nvSpPr>
          <p:cNvPr id="10" name="Text Placeholder 9"/>
          <p:cNvSpPr>
            <a:spLocks noGrp="1"/>
          </p:cNvSpPr>
          <p:nvPr>
            <p:ph type="body" sz="quarter" idx="10"/>
          </p:nvPr>
        </p:nvSpPr>
        <p:spPr/>
        <p:txBody>
          <a:bodyPr/>
          <a:lstStyle/>
          <a:p>
            <a:endParaRPr lang="en-US"/>
          </a:p>
        </p:txBody>
      </p:sp>
      <p:pic>
        <p:nvPicPr>
          <p:cNvPr id="7" name="Picture 2"/>
          <p:cNvPicPr>
            <a:picLocks noChangeAspect="1" noChangeArrowheads="1"/>
          </p:cNvPicPr>
          <p:nvPr/>
        </p:nvPicPr>
        <p:blipFill>
          <a:blip r:embed="rId3"/>
          <a:srcRect/>
          <a:stretch>
            <a:fillRect/>
          </a:stretch>
        </p:blipFill>
        <p:spPr>
          <a:xfrm>
            <a:off x="311150" y="1181597"/>
            <a:ext cx="8458200" cy="4613558"/>
          </a:xfrm>
          <a:prstGeom prst="rect">
            <a:avLst/>
          </a:prstGeom>
          <a:noFill/>
        </p:spPr>
      </p:pic>
      <p:sp>
        <p:nvSpPr>
          <p:cNvPr id="8" name="Rectangle 7"/>
          <p:cNvSpPr/>
          <p:nvPr/>
        </p:nvSpPr>
        <p:spPr>
          <a:xfrm>
            <a:off x="6335384" y="4993570"/>
            <a:ext cx="2635847" cy="16031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Node does not force you to give the whole body response upfront but you can give the pauses in between.</a:t>
            </a:r>
            <a:endParaRPr lang="en-US" dirty="0"/>
          </a:p>
        </p:txBody>
      </p:sp>
      <p:sp>
        <p:nvSpPr>
          <p:cNvPr id="9" name="Rectangle 8"/>
          <p:cNvSpPr/>
          <p:nvPr/>
        </p:nvSpPr>
        <p:spPr>
          <a:xfrm>
            <a:off x="5325506" y="2755077"/>
            <a:ext cx="3443844" cy="7837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1"/>
            <a:r>
              <a:rPr lang="en-US" dirty="0" smtClean="0">
                <a:latin typeface="Georgia" pitchFamily="-65" charset="0"/>
                <a:ea typeface="ＭＳ Ｐゴシック" pitchFamily="-65" charset="-128"/>
              </a:rPr>
              <a:t>Persistent connections to the web server.</a:t>
            </a:r>
          </a:p>
        </p:txBody>
      </p:sp>
      <p:cxnSp>
        <p:nvCxnSpPr>
          <p:cNvPr id="11" name="Straight Arrow Connector 10"/>
          <p:cNvCxnSpPr/>
          <p:nvPr/>
        </p:nvCxnSpPr>
        <p:spPr>
          <a:xfrm flipV="1">
            <a:off x="3016332" y="3135087"/>
            <a:ext cx="2161310" cy="225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8" idx="1"/>
          </p:cNvCxnSpPr>
          <p:nvPr/>
        </p:nvCxnSpPr>
        <p:spPr>
          <a:xfrm>
            <a:off x="2648197" y="4001984"/>
            <a:ext cx="3687187" cy="17931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11399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pPr algn="ctr"/>
            <a:endParaRPr lang="en-US" sz="6000" b="1" dirty="0" smtClean="0"/>
          </a:p>
          <a:p>
            <a:pPr algn="ctr"/>
            <a:endParaRPr lang="en-US" sz="6000" b="1" dirty="0"/>
          </a:p>
          <a:p>
            <a:pPr algn="ctr"/>
            <a:r>
              <a:rPr lang="en-US" sz="6000" b="1" dirty="0" smtClean="0"/>
              <a:t>HTTP Server Demo</a:t>
            </a:r>
          </a:p>
        </p:txBody>
      </p:sp>
    </p:spTree>
    <p:extLst>
      <p:ext uri="{BB962C8B-B14F-4D97-AF65-F5344CB8AC3E}">
        <p14:creationId xmlns:p14="http://schemas.microsoft.com/office/powerpoint/2010/main" val="22002583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03</a:t>
            </a:r>
            <a:endParaRPr lang="en-US" dirty="0"/>
          </a:p>
        </p:txBody>
      </p:sp>
      <p:sp>
        <p:nvSpPr>
          <p:cNvPr id="5" name="Title 4"/>
          <p:cNvSpPr>
            <a:spLocks noGrp="1"/>
          </p:cNvSpPr>
          <p:nvPr>
            <p:ph type="ctrTitle"/>
          </p:nvPr>
        </p:nvSpPr>
        <p:spPr/>
        <p:txBody>
          <a:bodyPr/>
          <a:lstStyle/>
          <a:p>
            <a:r>
              <a:rPr lang="en-US" dirty="0" smtClean="0"/>
              <a:t>Modules</a:t>
            </a:r>
            <a:endParaRPr lang="en-US" dirty="0"/>
          </a:p>
        </p:txBody>
      </p:sp>
      <p:sp>
        <p:nvSpPr>
          <p:cNvPr id="6" name="Subtitle 5"/>
          <p:cNvSpPr>
            <a:spLocks noGrp="1"/>
          </p:cNvSpPr>
          <p:nvPr>
            <p:ph type="subTitle" idx="1"/>
          </p:nvPr>
        </p:nvSpPr>
        <p:spPr/>
        <p:txBody>
          <a:bodyPr/>
          <a:lstStyle/>
          <a:p>
            <a:r>
              <a:rPr lang="en-US" dirty="0" smtClean="0"/>
              <a:t>Chapter 3</a:t>
            </a:r>
            <a:endParaRPr lang="en-US" dirty="0"/>
          </a:p>
        </p:txBody>
      </p:sp>
      <p:sp>
        <p:nvSpPr>
          <p:cNvPr id="8" name="Text Placeholder 11"/>
          <p:cNvSpPr txBox="1">
            <a:spLocks/>
          </p:cNvSpPr>
          <p:nvPr/>
        </p:nvSpPr>
        <p:spPr bwMode="auto">
          <a:xfrm>
            <a:off x="337008" y="4233560"/>
            <a:ext cx="5446279" cy="244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spcAft>
                <a:spcPts val="1000"/>
              </a:spcAft>
              <a:buClr>
                <a:schemeClr val="tx1"/>
              </a:buClr>
            </a:pPr>
            <a:r>
              <a:rPr lang="en-US" sz="2000" dirty="0" smtClean="0">
                <a:latin typeface="SapientCentroSlab-BlackItalic"/>
                <a:cs typeface="SapientSansBold"/>
              </a:rPr>
              <a:t>Node Modules &amp; Frame Works</a:t>
            </a:r>
          </a:p>
          <a:p>
            <a:pPr lvl="0">
              <a:spcAft>
                <a:spcPts val="1000"/>
              </a:spcAft>
              <a:buClr>
                <a:schemeClr val="tx1"/>
              </a:buClr>
            </a:pPr>
            <a:r>
              <a:rPr lang="en-US" sz="2000" dirty="0" smtClean="0">
                <a:latin typeface="SapientCentroSlab-BlackItalic"/>
                <a:cs typeface="SapientSansBold"/>
              </a:rPr>
              <a:t>    • Talk about Node Modules</a:t>
            </a:r>
          </a:p>
          <a:p>
            <a:pPr lvl="0">
              <a:spcAft>
                <a:spcPts val="1000"/>
              </a:spcAft>
              <a:buClr>
                <a:schemeClr val="tx1"/>
              </a:buClr>
            </a:pPr>
            <a:r>
              <a:rPr lang="en-US" sz="2000" dirty="0" smtClean="0">
                <a:latin typeface="SapientCentroSlab-BlackItalic"/>
                <a:cs typeface="SapientSansBold"/>
              </a:rPr>
              <a:t>    • Modules and Frameworks</a:t>
            </a:r>
          </a:p>
        </p:txBody>
      </p:sp>
    </p:spTree>
    <p:extLst>
      <p:ext uri="{BB962C8B-B14F-4D97-AF65-F5344CB8AC3E}">
        <p14:creationId xmlns:p14="http://schemas.microsoft.com/office/powerpoint/2010/main" val="24900373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latin typeface="Georgia" pitchFamily="-65" charset="0"/>
                <a:ea typeface="ＭＳ Ｐゴシック" pitchFamily="-65" charset="-128"/>
              </a:rPr>
              <a:t>“Node.js is many things, but mostly it’s a way of running JavaScript outside the web browser.”</a:t>
            </a:r>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Node Modules</a:t>
            </a:r>
            <a:endParaRPr lang="en-US" b="1" dirty="0"/>
          </a:p>
        </p:txBody>
      </p:sp>
      <p:sp>
        <p:nvSpPr>
          <p:cNvPr id="7" name="Text Placeholder 6"/>
          <p:cNvSpPr>
            <a:spLocks noGrp="1"/>
          </p:cNvSpPr>
          <p:nvPr>
            <p:ph type="body" sz="quarter" idx="10"/>
          </p:nvPr>
        </p:nvSpPr>
        <p:spPr>
          <a:xfrm>
            <a:off x="487363" y="1207177"/>
            <a:ext cx="8169274" cy="4800600"/>
          </a:xfrm>
        </p:spPr>
        <p:txBody>
          <a:bodyPr/>
          <a:lstStyle/>
          <a:p>
            <a:r>
              <a:rPr lang="en-US" sz="2000" b="1" dirty="0" smtClean="0">
                <a:solidFill>
                  <a:srgbClr val="000000"/>
                </a:solidFill>
                <a:latin typeface="Georgia bold"/>
                <a:cs typeface="Georgia bold"/>
              </a:rPr>
              <a:t>Node has a simple module loading system.</a:t>
            </a:r>
          </a:p>
          <a:p>
            <a:r>
              <a:rPr lang="en-US" sz="2000" b="1" dirty="0" smtClean="0">
                <a:solidFill>
                  <a:srgbClr val="000000"/>
                </a:solidFill>
                <a:latin typeface="Georgia bold"/>
                <a:cs typeface="Georgia bold"/>
              </a:rPr>
              <a:t>In Node, files and modules are in one-to-one correspondence. As an example, foo.js loads the module circle.js in the same directory.</a:t>
            </a:r>
            <a:endParaRPr lang="en-US" sz="2000" b="1" dirty="0">
              <a:solidFill>
                <a:srgbClr val="000000"/>
              </a:solidFill>
              <a:latin typeface="Georgia bold"/>
              <a:cs typeface="Georgia bold"/>
            </a:endParaRPr>
          </a:p>
        </p:txBody>
      </p:sp>
      <p:pic>
        <p:nvPicPr>
          <p:cNvPr id="1026" name="Picture 2"/>
          <p:cNvPicPr>
            <a:picLocks noChangeAspect="1" noChangeArrowheads="1"/>
          </p:cNvPicPr>
          <p:nvPr/>
        </p:nvPicPr>
        <p:blipFill>
          <a:blip r:embed="rId3"/>
          <a:srcRect/>
          <a:stretch>
            <a:fillRect/>
          </a:stretch>
        </p:blipFill>
        <p:spPr bwMode="auto">
          <a:xfrm>
            <a:off x="487363" y="2825686"/>
            <a:ext cx="7172325" cy="1002602"/>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493776" y="4124836"/>
            <a:ext cx="7165912" cy="2300347"/>
          </a:xfrm>
          <a:prstGeom prst="rect">
            <a:avLst/>
          </a:prstGeom>
          <a:noFill/>
          <a:ln w="9525">
            <a:noFill/>
            <a:miter lim="800000"/>
            <a:headEnd/>
            <a:tailEnd/>
          </a:ln>
        </p:spPr>
      </p:pic>
      <p:sp>
        <p:nvSpPr>
          <p:cNvPr id="8" name="Rectangle 7"/>
          <p:cNvSpPr/>
          <p:nvPr/>
        </p:nvSpPr>
        <p:spPr>
          <a:xfrm>
            <a:off x="6364224" y="4197988"/>
            <a:ext cx="2584704" cy="1170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module circle.js has exported the functions area() and circumference.</a:t>
            </a:r>
            <a:endParaRPr lang="en-US" dirty="0"/>
          </a:p>
        </p:txBody>
      </p:sp>
      <p:cxnSp>
        <p:nvCxnSpPr>
          <p:cNvPr id="10" name="Straight Arrow Connector 9"/>
          <p:cNvCxnSpPr>
            <a:endCxn id="8" idx="1"/>
          </p:cNvCxnSpPr>
          <p:nvPr/>
        </p:nvCxnSpPr>
        <p:spPr>
          <a:xfrm>
            <a:off x="3584448" y="3755136"/>
            <a:ext cx="2779776" cy="10280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28" name="Picture 4"/>
          <p:cNvPicPr>
            <a:picLocks noChangeAspect="1" noChangeArrowheads="1"/>
          </p:cNvPicPr>
          <p:nvPr/>
        </p:nvPicPr>
        <p:blipFill>
          <a:blip r:embed="rId5"/>
          <a:srcRect/>
          <a:stretch>
            <a:fillRect/>
          </a:stretch>
        </p:blipFill>
        <p:spPr bwMode="auto">
          <a:xfrm>
            <a:off x="493776" y="3877056"/>
            <a:ext cx="1571625" cy="295275"/>
          </a:xfrm>
          <a:prstGeom prst="rect">
            <a:avLst/>
          </a:prstGeom>
          <a:noFill/>
          <a:ln w="9525">
            <a:noFill/>
            <a:miter lim="800000"/>
            <a:headEnd/>
            <a:tailEnd/>
          </a:ln>
        </p:spPr>
      </p:pic>
      <p:pic>
        <p:nvPicPr>
          <p:cNvPr id="1029" name="Picture 5"/>
          <p:cNvPicPr>
            <a:picLocks noChangeAspect="1" noChangeArrowheads="1"/>
          </p:cNvPicPr>
          <p:nvPr/>
        </p:nvPicPr>
        <p:blipFill>
          <a:blip r:embed="rId6"/>
          <a:srcRect/>
          <a:stretch>
            <a:fillRect/>
          </a:stretch>
        </p:blipFill>
        <p:spPr bwMode="auto">
          <a:xfrm>
            <a:off x="493776" y="2560320"/>
            <a:ext cx="1571625" cy="285750"/>
          </a:xfrm>
          <a:prstGeom prst="rect">
            <a:avLst/>
          </a:prstGeom>
          <a:noFill/>
          <a:ln w="9525">
            <a:noFill/>
            <a:miter lim="800000"/>
            <a:headEnd/>
            <a:tailEnd/>
          </a:ln>
        </p:spPr>
      </p:pic>
      <p:sp>
        <p:nvSpPr>
          <p:cNvPr id="11" name="Rectangle 10"/>
          <p:cNvSpPr/>
          <p:nvPr/>
        </p:nvSpPr>
        <p:spPr>
          <a:xfrm>
            <a:off x="6120384" y="2345199"/>
            <a:ext cx="3023616" cy="9609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Require() is used for loading the modules.</a:t>
            </a:r>
            <a:endParaRPr lang="en-US" dirty="0"/>
          </a:p>
        </p:txBody>
      </p:sp>
      <p:cxnSp>
        <p:nvCxnSpPr>
          <p:cNvPr id="12" name="Straight Arrow Connector 11"/>
          <p:cNvCxnSpPr/>
          <p:nvPr/>
        </p:nvCxnSpPr>
        <p:spPr>
          <a:xfrm flipV="1">
            <a:off x="3742944" y="2846070"/>
            <a:ext cx="2377440" cy="177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96098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7200" b="1" dirty="0"/>
              <a:t>Node </a:t>
            </a:r>
            <a:r>
              <a:rPr lang="en-US" sz="7200" b="1" dirty="0" smtClean="0"/>
              <a:t>Modules Demo</a:t>
            </a:r>
            <a:endParaRPr lang="en-US" sz="7200" dirty="0"/>
          </a:p>
        </p:txBody>
      </p:sp>
    </p:spTree>
    <p:extLst>
      <p:ext uri="{BB962C8B-B14F-4D97-AF65-F5344CB8AC3E}">
        <p14:creationId xmlns:p14="http://schemas.microsoft.com/office/powerpoint/2010/main" val="31495492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317864"/>
            <a:ext cx="8165592" cy="423193"/>
          </a:xfrm>
        </p:spPr>
        <p:txBody>
          <a:bodyPr/>
          <a:lstStyle/>
          <a:p>
            <a:r>
              <a:rPr lang="en-US" dirty="0" smtClean="0"/>
              <a:t>Event Emitter Pattern	</a:t>
            </a:r>
            <a:endParaRPr lang="en-US" dirty="0"/>
          </a:p>
        </p:txBody>
      </p:sp>
      <p:sp>
        <p:nvSpPr>
          <p:cNvPr id="3" name="Text Placeholder 2"/>
          <p:cNvSpPr>
            <a:spLocks noGrp="1"/>
          </p:cNvSpPr>
          <p:nvPr>
            <p:ph type="body" sz="quarter" idx="10"/>
          </p:nvPr>
        </p:nvSpPr>
        <p:spPr>
          <a:xfrm>
            <a:off x="487363" y="870715"/>
            <a:ext cx="8169274" cy="5215655"/>
          </a:xfrm>
        </p:spPr>
        <p:txBody>
          <a:bodyPr/>
          <a:lstStyle/>
          <a:p>
            <a:endParaRPr lang="en-US" sz="2000" b="1" dirty="0" smtClean="0">
              <a:solidFill>
                <a:srgbClr val="000000"/>
              </a:solidFill>
              <a:latin typeface="Georgia"/>
              <a:cs typeface="Georgia"/>
            </a:endParaRPr>
          </a:p>
          <a:p>
            <a:r>
              <a:rPr lang="en-US" sz="2000" b="1" dirty="0" smtClean="0">
                <a:solidFill>
                  <a:srgbClr val="000000"/>
                </a:solidFill>
                <a:latin typeface="Georgia"/>
                <a:cs typeface="Georgia"/>
              </a:rPr>
              <a:t>Standard Callback Pattern : </a:t>
            </a:r>
            <a:r>
              <a:rPr lang="en-US" sz="2000" dirty="0" smtClean="0">
                <a:solidFill>
                  <a:srgbClr val="000000"/>
                </a:solidFill>
                <a:latin typeface="Georgia"/>
                <a:cs typeface="Georgia"/>
              </a:rPr>
              <a:t>When you want the client to be notified when a function completes.</a:t>
            </a:r>
          </a:p>
          <a:p>
            <a:endParaRPr lang="en-US" sz="2000" b="1" dirty="0">
              <a:solidFill>
                <a:srgbClr val="000000"/>
              </a:solidFill>
              <a:latin typeface="Georgia"/>
              <a:cs typeface="Georgia"/>
            </a:endParaRPr>
          </a:p>
          <a:p>
            <a:r>
              <a:rPr lang="en-US" sz="2000" b="1" dirty="0" smtClean="0">
                <a:solidFill>
                  <a:srgbClr val="000000"/>
                </a:solidFill>
                <a:latin typeface="Georgia"/>
                <a:cs typeface="Georgia"/>
              </a:rPr>
              <a:t>If you are being interested in being notified </a:t>
            </a:r>
            <a:r>
              <a:rPr lang="en-US" sz="2000" b="1" dirty="0" err="1" smtClean="0">
                <a:solidFill>
                  <a:srgbClr val="000000"/>
                </a:solidFill>
                <a:latin typeface="Georgia"/>
                <a:cs typeface="Georgia"/>
              </a:rPr>
              <a:t>everytime</a:t>
            </a:r>
            <a:r>
              <a:rPr lang="en-US" sz="2000" b="1" dirty="0">
                <a:solidFill>
                  <a:srgbClr val="000000"/>
                </a:solidFill>
                <a:latin typeface="Georgia"/>
                <a:cs typeface="Georgia"/>
              </a:rPr>
              <a:t> </a:t>
            </a:r>
            <a:r>
              <a:rPr lang="en-US" sz="2000" b="1" dirty="0" smtClean="0">
                <a:solidFill>
                  <a:srgbClr val="000000"/>
                </a:solidFill>
                <a:latin typeface="Georgia"/>
                <a:cs typeface="Georgia"/>
              </a:rPr>
              <a:t>data is available on a socket, the standard callback is not very helpful.</a:t>
            </a:r>
          </a:p>
          <a:p>
            <a:endParaRPr lang="en-US" sz="2000" b="1" dirty="0">
              <a:solidFill>
                <a:srgbClr val="000000"/>
              </a:solidFill>
              <a:latin typeface="Georgia"/>
              <a:cs typeface="Georgia"/>
            </a:endParaRPr>
          </a:p>
          <a:p>
            <a:r>
              <a:rPr lang="en-US" sz="2000" b="1" dirty="0" err="1" smtClean="0">
                <a:solidFill>
                  <a:srgbClr val="000000"/>
                </a:solidFill>
                <a:latin typeface="Georgia"/>
                <a:cs typeface="Georgia"/>
              </a:rPr>
              <a:t>Foreg</a:t>
            </a:r>
            <a:r>
              <a:rPr lang="en-US" sz="2000" b="1" dirty="0" smtClean="0">
                <a:solidFill>
                  <a:srgbClr val="000000"/>
                </a:solidFill>
                <a:latin typeface="Georgia"/>
                <a:cs typeface="Georgia"/>
              </a:rPr>
              <a:t> : the response object of an HTTP Request is an event emitter. It emits “data” and “end” events.</a:t>
            </a:r>
          </a:p>
          <a:p>
            <a:endParaRPr lang="en-US" sz="2000" b="1" dirty="0" smtClean="0">
              <a:solidFill>
                <a:srgbClr val="000000"/>
              </a:solidFill>
              <a:latin typeface="Georgia"/>
              <a:cs typeface="Georgia"/>
            </a:endParaRPr>
          </a:p>
          <a:p>
            <a:endParaRPr lang="en-US" sz="2000" b="1" dirty="0" smtClean="0">
              <a:solidFill>
                <a:srgbClr val="000000"/>
              </a:solidFill>
              <a:latin typeface="Georgia"/>
              <a:cs typeface="Georgia"/>
            </a:endParaRPr>
          </a:p>
          <a:p>
            <a:r>
              <a:rPr lang="en-US" sz="2000" b="1" dirty="0" err="1">
                <a:solidFill>
                  <a:srgbClr val="000000"/>
                </a:solidFill>
                <a:latin typeface="Georgia"/>
                <a:cs typeface="Georgia"/>
              </a:rPr>
              <a:t>r</a:t>
            </a:r>
            <a:r>
              <a:rPr lang="en-US" sz="2000" b="1" dirty="0" err="1" smtClean="0">
                <a:solidFill>
                  <a:srgbClr val="000000"/>
                </a:solidFill>
                <a:latin typeface="Georgia"/>
                <a:cs typeface="Georgia"/>
              </a:rPr>
              <a:t>esponse.on</a:t>
            </a:r>
            <a:r>
              <a:rPr lang="en-US" sz="2000" b="1" dirty="0" smtClean="0">
                <a:solidFill>
                  <a:srgbClr val="000000"/>
                </a:solidFill>
                <a:latin typeface="Georgia"/>
                <a:cs typeface="Georgia"/>
              </a:rPr>
              <a:t>(“</a:t>
            </a:r>
            <a:r>
              <a:rPr lang="en-US" sz="2000" b="1" dirty="0" err="1" smtClean="0">
                <a:solidFill>
                  <a:srgbClr val="000000"/>
                </a:solidFill>
                <a:latin typeface="Georgia"/>
                <a:cs typeface="Georgia"/>
              </a:rPr>
              <a:t>data”,function</a:t>
            </a:r>
            <a:r>
              <a:rPr lang="en-US" sz="2000" b="1" dirty="0" smtClean="0">
                <a:solidFill>
                  <a:srgbClr val="000000"/>
                </a:solidFill>
                <a:latin typeface="Georgia"/>
                <a:cs typeface="Georgia"/>
              </a:rPr>
              <a:t>(data){	</a:t>
            </a:r>
          </a:p>
          <a:p>
            <a:r>
              <a:rPr lang="en-US" sz="2000" b="1" dirty="0">
                <a:solidFill>
                  <a:srgbClr val="000000"/>
                </a:solidFill>
                <a:latin typeface="Georgia"/>
                <a:cs typeface="Georgia"/>
              </a:rPr>
              <a:t>	</a:t>
            </a:r>
            <a:r>
              <a:rPr lang="en-US" sz="2000" b="1" dirty="0" err="1" smtClean="0">
                <a:solidFill>
                  <a:srgbClr val="000000"/>
                </a:solidFill>
                <a:latin typeface="Georgia"/>
                <a:cs typeface="Georgia"/>
              </a:rPr>
              <a:t>console.log</a:t>
            </a:r>
            <a:r>
              <a:rPr lang="en-US" sz="2000" b="1" dirty="0" smtClean="0">
                <a:solidFill>
                  <a:srgbClr val="000000"/>
                </a:solidFill>
                <a:latin typeface="Georgia"/>
                <a:cs typeface="Georgia"/>
              </a:rPr>
              <a:t>(data received.); </a:t>
            </a:r>
          </a:p>
          <a:p>
            <a:r>
              <a:rPr lang="en-US" sz="2000" b="1" dirty="0" smtClean="0">
                <a:solidFill>
                  <a:srgbClr val="000000"/>
                </a:solidFill>
                <a:latin typeface="Georgia"/>
                <a:cs typeface="Georgia"/>
              </a:rPr>
              <a:t>});</a:t>
            </a:r>
            <a:endParaRPr lang="en-US" sz="2000" b="1" dirty="0">
              <a:solidFill>
                <a:srgbClr val="000000"/>
              </a:solidFill>
              <a:latin typeface="Georgia"/>
              <a:cs typeface="Georgia"/>
            </a:endParaRPr>
          </a:p>
        </p:txBody>
      </p:sp>
    </p:spTree>
    <p:extLst>
      <p:ext uri="{BB962C8B-B14F-4D97-AF65-F5344CB8AC3E}">
        <p14:creationId xmlns:p14="http://schemas.microsoft.com/office/powerpoint/2010/main" val="21298963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Node Package Manager (npm)</a:t>
            </a:r>
            <a:endParaRPr lang="en-US" b="1" dirty="0"/>
          </a:p>
        </p:txBody>
      </p:sp>
      <p:sp>
        <p:nvSpPr>
          <p:cNvPr id="4" name="Text Placeholder 3"/>
          <p:cNvSpPr>
            <a:spLocks noGrp="1"/>
          </p:cNvSpPr>
          <p:nvPr>
            <p:ph type="body" sz="quarter" idx="10"/>
          </p:nvPr>
        </p:nvSpPr>
        <p:spPr/>
        <p:txBody>
          <a:bodyPr/>
          <a:lstStyle/>
          <a:p>
            <a:r>
              <a:rPr lang="en-US" sz="2000" b="1" dirty="0" smtClean="0">
                <a:solidFill>
                  <a:schemeClr val="tx1"/>
                </a:solidFill>
                <a:latin typeface="Georgia"/>
                <a:cs typeface="Georgia"/>
              </a:rPr>
              <a:t>NPM is basically  a command line tool that allows you to download , install and manage 3</a:t>
            </a:r>
            <a:r>
              <a:rPr lang="en-US" sz="2000" b="1" baseline="30000" dirty="0" smtClean="0">
                <a:solidFill>
                  <a:schemeClr val="tx1"/>
                </a:solidFill>
                <a:latin typeface="Georgia"/>
                <a:cs typeface="Georgia"/>
              </a:rPr>
              <a:t>rd</a:t>
            </a:r>
            <a:r>
              <a:rPr lang="en-US" sz="2000" b="1" dirty="0" smtClean="0">
                <a:solidFill>
                  <a:schemeClr val="tx1"/>
                </a:solidFill>
                <a:latin typeface="Georgia"/>
                <a:cs typeface="Georgia"/>
              </a:rPr>
              <a:t> party modules.</a:t>
            </a:r>
          </a:p>
          <a:p>
            <a:endParaRPr lang="en-US" sz="2000" b="1" dirty="0" smtClean="0">
              <a:solidFill>
                <a:schemeClr val="tx1"/>
              </a:solidFill>
              <a:latin typeface="Georgia"/>
              <a:cs typeface="Georgia"/>
            </a:endParaRPr>
          </a:p>
          <a:p>
            <a:endParaRPr lang="en-US" sz="2000" b="1" dirty="0">
              <a:solidFill>
                <a:schemeClr val="tx1"/>
              </a:solidFill>
              <a:latin typeface="Georgia"/>
              <a:cs typeface="Georgia"/>
            </a:endParaRPr>
          </a:p>
          <a:p>
            <a:pPr marL="342900" indent="-342900">
              <a:buFont typeface="Arial"/>
              <a:buChar char="•"/>
            </a:pPr>
            <a:r>
              <a:rPr lang="en-US" sz="2000" dirty="0">
                <a:solidFill>
                  <a:srgbClr val="211E1E"/>
                </a:solidFill>
                <a:latin typeface="SabonLTStd"/>
              </a:rPr>
              <a:t>NPM </a:t>
            </a:r>
            <a:r>
              <a:rPr lang="en-US" sz="2000" dirty="0" smtClean="0">
                <a:solidFill>
                  <a:srgbClr val="211E1E"/>
                </a:solidFill>
                <a:latin typeface="SabonLTStd"/>
              </a:rPr>
              <a:t>is a </a:t>
            </a:r>
            <a:r>
              <a:rPr lang="en-US" sz="2000" dirty="0">
                <a:solidFill>
                  <a:srgbClr val="211E1E"/>
                </a:solidFill>
                <a:latin typeface="SabonLTStd"/>
              </a:rPr>
              <a:t>standard to define dependencies on other packages. </a:t>
            </a:r>
            <a:endParaRPr lang="en-US" sz="2000" dirty="0" smtClean="0">
              <a:solidFill>
                <a:srgbClr val="211E1E"/>
              </a:solidFill>
              <a:latin typeface="SabonLTStd"/>
            </a:endParaRPr>
          </a:p>
          <a:p>
            <a:endParaRPr lang="en-US" sz="2000" dirty="0" smtClean="0">
              <a:solidFill>
                <a:srgbClr val="211E1E"/>
              </a:solidFill>
              <a:latin typeface="SabonLTStd"/>
            </a:endParaRPr>
          </a:p>
          <a:p>
            <a:endParaRPr lang="en-US" sz="2000" dirty="0">
              <a:solidFill>
                <a:srgbClr val="211E1E"/>
              </a:solidFill>
              <a:latin typeface="SabonLTStd"/>
            </a:endParaRPr>
          </a:p>
          <a:p>
            <a:pPr marL="342900" indent="-342900">
              <a:buFont typeface="Arial"/>
              <a:buChar char="•"/>
            </a:pPr>
            <a:r>
              <a:rPr lang="en-US" sz="2000" dirty="0" smtClean="0">
                <a:solidFill>
                  <a:srgbClr val="211E1E"/>
                </a:solidFill>
                <a:latin typeface="SabonLTStd"/>
              </a:rPr>
              <a:t>It provides </a:t>
            </a:r>
            <a:r>
              <a:rPr lang="en-US" sz="2000" dirty="0">
                <a:solidFill>
                  <a:srgbClr val="211E1E"/>
                </a:solidFill>
                <a:latin typeface="SabonLTStd"/>
              </a:rPr>
              <a:t>a public registry service that contains all the packages that programmers publish in NPM. </a:t>
            </a:r>
            <a:endParaRPr lang="en-US" sz="2000" dirty="0" smtClean="0">
              <a:solidFill>
                <a:srgbClr val="211E1E"/>
              </a:solidFill>
              <a:latin typeface="SabonLTStd"/>
            </a:endParaRPr>
          </a:p>
          <a:p>
            <a:pPr marL="342900" indent="-342900">
              <a:buFont typeface="Arial"/>
              <a:buChar char="•"/>
            </a:pPr>
            <a:endParaRPr lang="en-US" sz="2000" dirty="0">
              <a:solidFill>
                <a:srgbClr val="211E1E"/>
              </a:solidFill>
              <a:latin typeface="SabonLTStd"/>
            </a:endParaRPr>
          </a:p>
          <a:p>
            <a:pPr marL="342900" indent="-342900">
              <a:buFont typeface="Arial"/>
              <a:buChar char="•"/>
            </a:pPr>
            <a:r>
              <a:rPr lang="en-US" sz="2000" dirty="0" smtClean="0">
                <a:solidFill>
                  <a:srgbClr val="211E1E"/>
                </a:solidFill>
                <a:latin typeface="SabonLTStd"/>
              </a:rPr>
              <a:t> It comes automatically with Node.</a:t>
            </a:r>
          </a:p>
        </p:txBody>
      </p:sp>
    </p:spTree>
    <p:extLst>
      <p:ext uri="{BB962C8B-B14F-4D97-AF65-F5344CB8AC3E}">
        <p14:creationId xmlns:p14="http://schemas.microsoft.com/office/powerpoint/2010/main" val="26521392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Node Package Manager (</a:t>
            </a:r>
            <a:r>
              <a:rPr lang="en-US" b="1" dirty="0" err="1"/>
              <a:t>npm</a:t>
            </a:r>
            <a:r>
              <a:rPr lang="en-US" b="1" dirty="0"/>
              <a:t>)</a:t>
            </a:r>
            <a:endParaRPr lang="en-US" dirty="0"/>
          </a:p>
        </p:txBody>
      </p:sp>
      <p:sp>
        <p:nvSpPr>
          <p:cNvPr id="3" name="Text Placeholder 2"/>
          <p:cNvSpPr>
            <a:spLocks noGrp="1"/>
          </p:cNvSpPr>
          <p:nvPr>
            <p:ph type="body" sz="quarter" idx="10"/>
          </p:nvPr>
        </p:nvSpPr>
        <p:spPr/>
        <p:txBody>
          <a:bodyPr/>
          <a:lstStyle/>
          <a:p>
            <a:r>
              <a:rPr lang="en-US" b="1" dirty="0">
                <a:solidFill>
                  <a:schemeClr val="tx1"/>
                </a:solidFill>
                <a:latin typeface="Georgia"/>
                <a:cs typeface="Georgia"/>
              </a:rPr>
              <a:t>Windows: Open Node Command Prompt </a:t>
            </a:r>
          </a:p>
          <a:p>
            <a:r>
              <a:rPr lang="en-US" b="1" dirty="0">
                <a:solidFill>
                  <a:schemeClr val="tx1"/>
                </a:solidFill>
                <a:latin typeface="Georgia"/>
                <a:cs typeface="Georgia"/>
              </a:rPr>
              <a:t>Mac: Open Terminal </a:t>
            </a:r>
          </a:p>
          <a:p>
            <a:r>
              <a:rPr lang="en-US" b="1" dirty="0">
                <a:solidFill>
                  <a:schemeClr val="tx1"/>
                </a:solidFill>
                <a:latin typeface="Georgia"/>
                <a:cs typeface="Georgia"/>
              </a:rPr>
              <a:t>Type </a:t>
            </a:r>
            <a:r>
              <a:rPr lang="en-US" b="1" dirty="0" err="1">
                <a:solidFill>
                  <a:schemeClr val="tx1"/>
                </a:solidFill>
                <a:latin typeface="Georgia"/>
                <a:cs typeface="Georgia"/>
              </a:rPr>
              <a:t>npm</a:t>
            </a:r>
            <a:r>
              <a:rPr lang="en-US" b="1" dirty="0">
                <a:solidFill>
                  <a:schemeClr val="tx1"/>
                </a:solidFill>
                <a:latin typeface="Georgia"/>
                <a:cs typeface="Georgia"/>
              </a:rPr>
              <a:t>. You should see a bunch of commands </a:t>
            </a:r>
          </a:p>
          <a:p>
            <a:endParaRPr lang="en-US" b="1" dirty="0" smtClean="0">
              <a:solidFill>
                <a:schemeClr val="tx1"/>
              </a:solidFill>
              <a:latin typeface="Georgia"/>
              <a:cs typeface="Georgia"/>
            </a:endParaRPr>
          </a:p>
          <a:p>
            <a:r>
              <a:rPr lang="en-US" b="1" dirty="0" err="1" smtClean="0">
                <a:solidFill>
                  <a:schemeClr val="tx1"/>
                </a:solidFill>
                <a:latin typeface="Georgia"/>
                <a:cs typeface="Georgia"/>
              </a:rPr>
              <a:t>Npm</a:t>
            </a:r>
            <a:r>
              <a:rPr lang="en-US" b="1" dirty="0" smtClean="0">
                <a:solidFill>
                  <a:schemeClr val="tx1"/>
                </a:solidFill>
                <a:latin typeface="Georgia"/>
                <a:cs typeface="Georgia"/>
              </a:rPr>
              <a:t> install </a:t>
            </a:r>
            <a:r>
              <a:rPr lang="en-US" b="1" dirty="0" err="1" smtClean="0">
                <a:solidFill>
                  <a:schemeClr val="tx1"/>
                </a:solidFill>
                <a:latin typeface="Georgia"/>
                <a:cs typeface="Georgia"/>
              </a:rPr>
              <a:t>package_name</a:t>
            </a:r>
            <a:endParaRPr lang="en-US" b="1" dirty="0" smtClean="0">
              <a:solidFill>
                <a:schemeClr val="tx1"/>
              </a:solidFill>
              <a:latin typeface="Georgia"/>
              <a:cs typeface="Georgia"/>
            </a:endParaRPr>
          </a:p>
          <a:p>
            <a:r>
              <a:rPr lang="en-US" b="1" dirty="0" err="1" smtClean="0">
                <a:solidFill>
                  <a:schemeClr val="tx1"/>
                </a:solidFill>
                <a:latin typeface="Georgia"/>
                <a:cs typeface="Georgia"/>
              </a:rPr>
              <a:t>Npm</a:t>
            </a:r>
            <a:r>
              <a:rPr lang="en-US" b="1" dirty="0" smtClean="0">
                <a:solidFill>
                  <a:schemeClr val="tx1"/>
                </a:solidFill>
                <a:latin typeface="Georgia"/>
                <a:cs typeface="Georgia"/>
              </a:rPr>
              <a:t> </a:t>
            </a:r>
            <a:r>
              <a:rPr lang="en-US" b="1" dirty="0">
                <a:solidFill>
                  <a:schemeClr val="tx1"/>
                </a:solidFill>
                <a:latin typeface="Georgia"/>
                <a:cs typeface="Georgia"/>
              </a:rPr>
              <a:t>install </a:t>
            </a:r>
            <a:r>
              <a:rPr lang="en-US" b="1" dirty="0" err="1">
                <a:solidFill>
                  <a:schemeClr val="tx1"/>
                </a:solidFill>
                <a:latin typeface="Georgia"/>
                <a:cs typeface="Georgia"/>
              </a:rPr>
              <a:t>package_name@version</a:t>
            </a:r>
            <a:endParaRPr lang="en-US" b="1" dirty="0">
              <a:solidFill>
                <a:schemeClr val="tx1"/>
              </a:solidFill>
              <a:latin typeface="Georgia"/>
              <a:cs typeface="Georgia"/>
            </a:endParaRPr>
          </a:p>
          <a:p>
            <a:endParaRPr lang="en-US" b="1" dirty="0" smtClean="0">
              <a:solidFill>
                <a:schemeClr val="tx1"/>
              </a:solidFill>
              <a:latin typeface="Georgia"/>
              <a:cs typeface="Georgia"/>
            </a:endParaRPr>
          </a:p>
          <a:p>
            <a:endParaRPr lang="en-US" b="1" dirty="0">
              <a:solidFill>
                <a:schemeClr val="tx1"/>
              </a:solidFill>
              <a:latin typeface="Georgia"/>
              <a:cs typeface="Georgia"/>
            </a:endParaRPr>
          </a:p>
          <a:p>
            <a:pPr marL="285750" indent="-285750">
              <a:buFont typeface="Arial"/>
              <a:buChar char="•"/>
            </a:pPr>
            <a:r>
              <a:rPr lang="en-US" b="1" dirty="0" smtClean="0">
                <a:solidFill>
                  <a:schemeClr val="tx1"/>
                </a:solidFill>
                <a:latin typeface="Georgia"/>
                <a:cs typeface="Georgia"/>
              </a:rPr>
              <a:t> </a:t>
            </a:r>
            <a:r>
              <a:rPr lang="en-US" b="1" dirty="0" err="1" smtClean="0">
                <a:solidFill>
                  <a:schemeClr val="tx1"/>
                </a:solidFill>
                <a:latin typeface="Georgia"/>
                <a:cs typeface="Georgia"/>
              </a:rPr>
              <a:t>Package.json</a:t>
            </a:r>
            <a:endParaRPr lang="en-US" b="1" dirty="0" smtClean="0">
              <a:solidFill>
                <a:schemeClr val="tx1"/>
              </a:solidFill>
              <a:latin typeface="Georgia"/>
              <a:cs typeface="Georgia"/>
            </a:endParaRPr>
          </a:p>
          <a:p>
            <a:endParaRPr lang="en-US" b="1" dirty="0" smtClean="0">
              <a:solidFill>
                <a:schemeClr val="tx1"/>
              </a:solidFill>
              <a:latin typeface="Georgia"/>
              <a:cs typeface="Georgia"/>
            </a:endParaRPr>
          </a:p>
          <a:p>
            <a:pPr marL="285750" indent="-285750">
              <a:buFont typeface="Arial"/>
              <a:buChar char="•"/>
            </a:pPr>
            <a:r>
              <a:rPr lang="en-US" b="1" dirty="0" err="1" smtClean="0">
                <a:solidFill>
                  <a:schemeClr val="tx1"/>
                </a:solidFill>
                <a:latin typeface="Georgia"/>
                <a:cs typeface="Georgia"/>
              </a:rPr>
              <a:t>Npm</a:t>
            </a:r>
            <a:r>
              <a:rPr lang="en-US" b="1" dirty="0" smtClean="0">
                <a:solidFill>
                  <a:schemeClr val="tx1"/>
                </a:solidFill>
                <a:latin typeface="Georgia"/>
                <a:cs typeface="Georgia"/>
              </a:rPr>
              <a:t> </a:t>
            </a:r>
            <a:r>
              <a:rPr lang="en-US" b="1" dirty="0">
                <a:solidFill>
                  <a:schemeClr val="tx1"/>
                </a:solidFill>
                <a:latin typeface="Georgia"/>
                <a:cs typeface="Georgia"/>
              </a:rPr>
              <a:t>install is most commonly used command to resolve </a:t>
            </a:r>
            <a:r>
              <a:rPr lang="en-US" b="1" dirty="0" err="1" smtClean="0">
                <a:solidFill>
                  <a:schemeClr val="tx1"/>
                </a:solidFill>
                <a:latin typeface="Georgia"/>
                <a:cs typeface="Georgia"/>
              </a:rPr>
              <a:t>dependencies.It</a:t>
            </a:r>
            <a:r>
              <a:rPr lang="en-US" b="1" dirty="0" smtClean="0">
                <a:solidFill>
                  <a:schemeClr val="tx1"/>
                </a:solidFill>
                <a:latin typeface="Georgia"/>
                <a:cs typeface="Georgia"/>
              </a:rPr>
              <a:t> looks </a:t>
            </a:r>
            <a:r>
              <a:rPr lang="en-US" b="1" dirty="0">
                <a:solidFill>
                  <a:schemeClr val="tx1"/>
                </a:solidFill>
                <a:latin typeface="Georgia"/>
                <a:cs typeface="Georgia"/>
              </a:rPr>
              <a:t>in your </a:t>
            </a:r>
            <a:r>
              <a:rPr lang="en-US" b="1" dirty="0" err="1">
                <a:solidFill>
                  <a:schemeClr val="tx1"/>
                </a:solidFill>
                <a:latin typeface="Georgia"/>
                <a:cs typeface="Georgia"/>
              </a:rPr>
              <a:t>package.json</a:t>
            </a:r>
            <a:r>
              <a:rPr lang="en-US" b="1" dirty="0">
                <a:solidFill>
                  <a:schemeClr val="tx1"/>
                </a:solidFill>
                <a:latin typeface="Georgia"/>
                <a:cs typeface="Georgia"/>
              </a:rPr>
              <a:t> file to make sure you have what you need. Whenever you have potentially different </a:t>
            </a:r>
            <a:r>
              <a:rPr lang="en-US" b="1" dirty="0" err="1">
                <a:solidFill>
                  <a:schemeClr val="tx1"/>
                </a:solidFill>
                <a:latin typeface="Georgia"/>
                <a:cs typeface="Georgia"/>
              </a:rPr>
              <a:t>package.json</a:t>
            </a:r>
            <a:r>
              <a:rPr lang="en-US" b="1" dirty="0">
                <a:solidFill>
                  <a:schemeClr val="tx1"/>
                </a:solidFill>
                <a:latin typeface="Georgia"/>
                <a:cs typeface="Georgia"/>
              </a:rPr>
              <a:t>, do </a:t>
            </a:r>
            <a:r>
              <a:rPr lang="en-US" b="1" dirty="0" err="1">
                <a:solidFill>
                  <a:schemeClr val="tx1"/>
                </a:solidFill>
                <a:latin typeface="Georgia"/>
                <a:cs typeface="Georgia"/>
              </a:rPr>
              <a:t>npm</a:t>
            </a:r>
            <a:r>
              <a:rPr lang="en-US" b="1" dirty="0">
                <a:solidFill>
                  <a:schemeClr val="tx1"/>
                </a:solidFill>
                <a:latin typeface="Georgia"/>
                <a:cs typeface="Georgia"/>
              </a:rPr>
              <a:t> install.</a:t>
            </a:r>
          </a:p>
          <a:p>
            <a:endParaRPr lang="en-US" b="1" dirty="0">
              <a:solidFill>
                <a:schemeClr val="tx1"/>
              </a:solidFill>
              <a:latin typeface="Georgia"/>
              <a:cs typeface="Georgia"/>
            </a:endParaRPr>
          </a:p>
          <a:p>
            <a:endParaRPr lang="en-US" dirty="0"/>
          </a:p>
        </p:txBody>
      </p:sp>
    </p:spTree>
    <p:extLst>
      <p:ext uri="{BB962C8B-B14F-4D97-AF65-F5344CB8AC3E}">
        <p14:creationId xmlns:p14="http://schemas.microsoft.com/office/powerpoint/2010/main" val="9097396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Npm - &gt; Package.json</a:t>
            </a:r>
            <a:endParaRPr lang="en-US" b="1" dirty="0"/>
          </a:p>
        </p:txBody>
      </p:sp>
      <p:sp>
        <p:nvSpPr>
          <p:cNvPr id="4" name="Text Placeholder 3"/>
          <p:cNvSpPr>
            <a:spLocks noGrp="1"/>
          </p:cNvSpPr>
          <p:nvPr>
            <p:ph type="body" sz="quarter" idx="10"/>
          </p:nvPr>
        </p:nvSpPr>
        <p:spPr>
          <a:xfrm>
            <a:off x="487363" y="1304713"/>
            <a:ext cx="8169274" cy="4800600"/>
          </a:xfrm>
        </p:spPr>
        <p:txBody>
          <a:bodyPr/>
          <a:lstStyle/>
          <a:p>
            <a:pPr marL="0" lvl="3" indent="0">
              <a:buFont typeface="Arial" pitchFamily="34" charset="0"/>
              <a:buChar char="•"/>
            </a:pPr>
            <a:r>
              <a:rPr lang="en-US" sz="2000" dirty="0" smtClean="0">
                <a:solidFill>
                  <a:srgbClr val="000000"/>
                </a:solidFill>
              </a:rPr>
              <a:t> A set of ‘instructions’ that assist your app.</a:t>
            </a:r>
          </a:p>
          <a:p>
            <a:pPr marL="0" lvl="3" indent="0">
              <a:buNone/>
            </a:pPr>
            <a:endParaRPr lang="en-US" sz="2000" dirty="0" smtClean="0">
              <a:solidFill>
                <a:srgbClr val="000000"/>
              </a:solidFill>
            </a:endParaRPr>
          </a:p>
          <a:p>
            <a:pPr marL="0" lvl="3" indent="0">
              <a:buFont typeface="Arial" pitchFamily="34" charset="0"/>
              <a:buChar char="•"/>
            </a:pPr>
            <a:r>
              <a:rPr lang="en-US" sz="2000" dirty="0" smtClean="0">
                <a:solidFill>
                  <a:srgbClr val="000000"/>
                </a:solidFill>
              </a:rPr>
              <a:t> All </a:t>
            </a:r>
            <a:r>
              <a:rPr lang="en-US" sz="2000" dirty="0" err="1" smtClean="0">
                <a:solidFill>
                  <a:srgbClr val="000000"/>
                </a:solidFill>
              </a:rPr>
              <a:t>npm</a:t>
            </a:r>
            <a:r>
              <a:rPr lang="en-US" sz="2000" dirty="0" smtClean="0">
                <a:solidFill>
                  <a:srgbClr val="000000"/>
                </a:solidFill>
              </a:rPr>
              <a:t> packages contain a file, usually in the project root, called </a:t>
            </a:r>
            <a:r>
              <a:rPr lang="en-US" sz="2000" dirty="0" err="1" smtClean="0">
                <a:solidFill>
                  <a:srgbClr val="000000"/>
                </a:solidFill>
              </a:rPr>
              <a:t>package.json</a:t>
            </a:r>
            <a:r>
              <a:rPr lang="en-US" sz="2000" dirty="0" smtClean="0">
                <a:solidFill>
                  <a:srgbClr val="000000"/>
                </a:solidFill>
              </a:rPr>
              <a:t> - this file holds various metadata relevant to the project.</a:t>
            </a:r>
          </a:p>
          <a:p>
            <a:pPr marL="0" lvl="3" indent="0">
              <a:buNone/>
            </a:pPr>
            <a:endParaRPr lang="en-US" sz="2000" dirty="0" smtClean="0">
              <a:solidFill>
                <a:srgbClr val="000000"/>
              </a:solidFill>
            </a:endParaRPr>
          </a:p>
          <a:p>
            <a:pPr marL="0" lvl="3" indent="0">
              <a:buFont typeface="Arial" pitchFamily="34" charset="0"/>
              <a:buChar char="•"/>
            </a:pPr>
            <a:r>
              <a:rPr lang="en-US" sz="2000" dirty="0" smtClean="0">
                <a:solidFill>
                  <a:srgbClr val="000000"/>
                </a:solidFill>
              </a:rPr>
              <a:t> This file is used to give information to </a:t>
            </a:r>
            <a:r>
              <a:rPr lang="en-US" sz="2000" dirty="0" err="1" smtClean="0">
                <a:solidFill>
                  <a:srgbClr val="000000"/>
                </a:solidFill>
              </a:rPr>
              <a:t>npm</a:t>
            </a:r>
            <a:r>
              <a:rPr lang="en-US" sz="2000" dirty="0" smtClean="0">
                <a:solidFill>
                  <a:srgbClr val="000000"/>
                </a:solidFill>
              </a:rPr>
              <a:t> that allows it to identify the project as well as handle the project's dependencies.</a:t>
            </a:r>
          </a:p>
          <a:p>
            <a:pPr marL="0" lvl="3" indent="0">
              <a:buNone/>
            </a:pPr>
            <a:endParaRPr lang="en-US" sz="2000" dirty="0" smtClean="0">
              <a:solidFill>
                <a:srgbClr val="000000"/>
              </a:solidFill>
            </a:endParaRPr>
          </a:p>
          <a:p>
            <a:pPr marL="0" lvl="3" indent="0">
              <a:buNone/>
            </a:pPr>
            <a:endParaRPr lang="en-US" sz="2000" dirty="0" smtClean="0">
              <a:solidFill>
                <a:srgbClr val="000000"/>
              </a:solidFill>
            </a:endParaRPr>
          </a:p>
          <a:p>
            <a:r>
              <a:rPr lang="en-US" b="1" dirty="0">
                <a:solidFill>
                  <a:srgbClr val="000000"/>
                </a:solidFill>
              </a:rPr>
              <a:t>Now coming to </a:t>
            </a:r>
            <a:r>
              <a:rPr lang="en-US" b="1" dirty="0" err="1">
                <a:solidFill>
                  <a:srgbClr val="000000"/>
                </a:solidFill>
              </a:rPr>
              <a:t>package.json</a:t>
            </a:r>
            <a:r>
              <a:rPr lang="en-US" b="1" dirty="0">
                <a:solidFill>
                  <a:srgbClr val="000000"/>
                </a:solidFill>
              </a:rPr>
              <a:t>, To start a new project, the best way is to create the </a:t>
            </a:r>
            <a:r>
              <a:rPr lang="en-US" b="1" dirty="0" err="1">
                <a:solidFill>
                  <a:srgbClr val="000000"/>
                </a:solidFill>
              </a:rPr>
              <a:t>package.json</a:t>
            </a:r>
            <a:r>
              <a:rPr lang="en-US" b="1" dirty="0">
                <a:solidFill>
                  <a:srgbClr val="000000"/>
                </a:solidFill>
              </a:rPr>
              <a:t>.</a:t>
            </a:r>
          </a:p>
          <a:p>
            <a:r>
              <a:rPr lang="en-US" b="1" dirty="0">
                <a:solidFill>
                  <a:srgbClr val="000000"/>
                </a:solidFill>
              </a:rPr>
              <a:t>Create a folder on the desktop named airline. And cd to it and then do a </a:t>
            </a:r>
            <a:r>
              <a:rPr lang="en-US" b="1" dirty="0" err="1">
                <a:solidFill>
                  <a:srgbClr val="000000"/>
                </a:solidFill>
              </a:rPr>
              <a:t>npm</a:t>
            </a:r>
            <a:r>
              <a:rPr lang="en-US" b="1" dirty="0">
                <a:solidFill>
                  <a:srgbClr val="000000"/>
                </a:solidFill>
              </a:rPr>
              <a:t> </a:t>
            </a:r>
            <a:r>
              <a:rPr lang="en-US" b="1" dirty="0" err="1">
                <a:solidFill>
                  <a:srgbClr val="000000"/>
                </a:solidFill>
              </a:rPr>
              <a:t>init.</a:t>
            </a:r>
            <a:endParaRPr lang="en-US" b="1" dirty="0">
              <a:solidFill>
                <a:srgbClr val="000000"/>
              </a:solidFill>
            </a:endParaRPr>
          </a:p>
          <a:p>
            <a:r>
              <a:rPr lang="en-US" b="1" dirty="0">
                <a:solidFill>
                  <a:srgbClr val="000000"/>
                </a:solidFill>
              </a:rPr>
              <a:t>This is a step by step process to create your </a:t>
            </a:r>
            <a:r>
              <a:rPr lang="en-US" b="1" dirty="0" err="1">
                <a:solidFill>
                  <a:srgbClr val="000000"/>
                </a:solidFill>
              </a:rPr>
              <a:t>package.json</a:t>
            </a:r>
            <a:r>
              <a:rPr lang="en-US" b="1" dirty="0">
                <a:solidFill>
                  <a:srgbClr val="000000"/>
                </a:solidFill>
              </a:rPr>
              <a:t> file and give the necessary details.</a:t>
            </a:r>
          </a:p>
          <a:p>
            <a:pPr marL="0" lvl="3" indent="0">
              <a:buFont typeface="Arial" pitchFamily="34" charset="0"/>
              <a:buChar char="•"/>
            </a:pPr>
            <a:endParaRPr lang="en-US" sz="2000" dirty="0" smtClean="0">
              <a:solidFill>
                <a:srgbClr val="000000"/>
              </a:solidFill>
            </a:endParaRPr>
          </a:p>
        </p:txBody>
      </p:sp>
    </p:spTree>
    <p:extLst>
      <p:ext uri="{BB962C8B-B14F-4D97-AF65-F5344CB8AC3E}">
        <p14:creationId xmlns:p14="http://schemas.microsoft.com/office/powerpoint/2010/main" val="26521392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does it look? </a:t>
            </a:r>
            <a:endParaRPr lang="en-US" b="1" dirty="0"/>
          </a:p>
        </p:txBody>
      </p:sp>
      <p:pic>
        <p:nvPicPr>
          <p:cNvPr id="5122" name="Picture 2"/>
          <p:cNvPicPr>
            <a:picLocks noChangeAspect="1" noChangeArrowheads="1"/>
          </p:cNvPicPr>
          <p:nvPr/>
        </p:nvPicPr>
        <p:blipFill>
          <a:blip r:embed="rId3"/>
          <a:srcRect/>
          <a:stretch>
            <a:fillRect/>
          </a:stretch>
        </p:blipFill>
        <p:spPr bwMode="auto">
          <a:xfrm>
            <a:off x="440611" y="1447899"/>
            <a:ext cx="3897472" cy="3995972"/>
          </a:xfrm>
          <a:prstGeom prst="rect">
            <a:avLst/>
          </a:prstGeom>
          <a:noFill/>
          <a:ln w="9525">
            <a:noFill/>
            <a:miter lim="800000"/>
            <a:headEnd/>
            <a:tailEnd/>
          </a:ln>
        </p:spPr>
      </p:pic>
      <p:sp>
        <p:nvSpPr>
          <p:cNvPr id="6" name="Rectangle 5"/>
          <p:cNvSpPr/>
          <p:nvPr/>
        </p:nvSpPr>
        <p:spPr>
          <a:xfrm>
            <a:off x="4813926" y="3093223"/>
            <a:ext cx="3993377" cy="27653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Dependencies field is used to list all the dependencies of your project that are available on npm. When someone installs your project through npm, all the dependencies listed will be installed as well. Additionally, if someone runs npm install in the root directory of your project, it will install all the dependencies to ./node_modules</a:t>
            </a:r>
            <a:endParaRPr lang="en-US" dirty="0"/>
          </a:p>
        </p:txBody>
      </p:sp>
      <p:cxnSp>
        <p:nvCxnSpPr>
          <p:cNvPr id="8" name="Straight Arrow Connector 7"/>
          <p:cNvCxnSpPr/>
          <p:nvPr/>
        </p:nvCxnSpPr>
        <p:spPr>
          <a:xfrm flipV="1">
            <a:off x="3498112" y="1711843"/>
            <a:ext cx="1830642" cy="10814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328754" y="838737"/>
            <a:ext cx="3330614" cy="19545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Npm supports the Scripts field for parameters like preinstall, start. If there is a app.js file in the root of your package, then npm will default the start command to node </a:t>
            </a:r>
            <a:r>
              <a:rPr lang="en-US" dirty="0" err="1" smtClean="0"/>
              <a:t>app.js</a:t>
            </a:r>
            <a:r>
              <a:rPr lang="en-US" dirty="0" smtClean="0"/>
              <a:t>.</a:t>
            </a:r>
            <a:endParaRPr lang="en-US" dirty="0"/>
          </a:p>
        </p:txBody>
      </p:sp>
      <p:cxnSp>
        <p:nvCxnSpPr>
          <p:cNvPr id="14" name="Straight Arrow Connector 13"/>
          <p:cNvCxnSpPr/>
          <p:nvPr/>
        </p:nvCxnSpPr>
        <p:spPr>
          <a:xfrm>
            <a:off x="3703674" y="3820633"/>
            <a:ext cx="1262652" cy="754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495" y="415544"/>
            <a:ext cx="8165592" cy="423193"/>
          </a:xfrm>
        </p:spPr>
        <p:txBody>
          <a:bodyPr/>
          <a:lstStyle/>
          <a:p>
            <a:r>
              <a:rPr lang="en-US" dirty="0" smtClean="0"/>
              <a:t>Node Frameworks : Express Introduction</a:t>
            </a:r>
            <a:endParaRPr lang="en-US" dirty="0"/>
          </a:p>
        </p:txBody>
      </p:sp>
      <p:sp>
        <p:nvSpPr>
          <p:cNvPr id="3" name="Text Placeholder 2"/>
          <p:cNvSpPr>
            <a:spLocks noGrp="1"/>
          </p:cNvSpPr>
          <p:nvPr>
            <p:ph type="body" sz="quarter" idx="10"/>
          </p:nvPr>
        </p:nvSpPr>
        <p:spPr>
          <a:xfrm>
            <a:off x="487363" y="1280113"/>
            <a:ext cx="8169274" cy="4800600"/>
          </a:xfrm>
        </p:spPr>
        <p:txBody>
          <a:bodyPr/>
          <a:lstStyle/>
          <a:p>
            <a:pPr marL="342900" indent="-342900">
              <a:buFont typeface="Arial"/>
              <a:buChar char="•"/>
            </a:pPr>
            <a:r>
              <a:rPr lang="en-US" sz="2000" b="1" dirty="0">
                <a:solidFill>
                  <a:srgbClr val="000000"/>
                </a:solidFill>
                <a:latin typeface="Georgia"/>
                <a:cs typeface="Georgia"/>
              </a:rPr>
              <a:t>Express is one of the most popular web frameworks used to build </a:t>
            </a:r>
            <a:r>
              <a:rPr lang="en-US" sz="2000" b="1" dirty="0" smtClean="0">
                <a:solidFill>
                  <a:srgbClr val="000000"/>
                </a:solidFill>
                <a:latin typeface="Georgia"/>
                <a:cs typeface="Georgia"/>
              </a:rPr>
              <a:t>HTTP based applications.</a:t>
            </a:r>
          </a:p>
          <a:p>
            <a:endParaRPr lang="en-US" sz="2000" b="1" dirty="0" smtClean="0">
              <a:solidFill>
                <a:srgbClr val="000000"/>
              </a:solidFill>
              <a:latin typeface="Georgia"/>
              <a:cs typeface="Georgia"/>
            </a:endParaRPr>
          </a:p>
          <a:p>
            <a:endParaRPr lang="en-US" sz="2000" b="1" dirty="0">
              <a:solidFill>
                <a:srgbClr val="000000"/>
              </a:solidFill>
              <a:latin typeface="Georgia"/>
              <a:cs typeface="Georgia"/>
            </a:endParaRPr>
          </a:p>
          <a:p>
            <a:pPr marL="342900" indent="-342900">
              <a:buFont typeface="Arial"/>
              <a:buChar char="•"/>
            </a:pPr>
            <a:r>
              <a:rPr lang="en-US" sz="2000" b="1" dirty="0" smtClean="0">
                <a:solidFill>
                  <a:srgbClr val="000000"/>
                </a:solidFill>
                <a:latin typeface="Georgia"/>
                <a:cs typeface="Georgia"/>
              </a:rPr>
              <a:t> </a:t>
            </a:r>
            <a:r>
              <a:rPr lang="en-US" sz="2000" b="1" dirty="0">
                <a:solidFill>
                  <a:srgbClr val="000000"/>
                </a:solidFill>
                <a:latin typeface="Georgia"/>
                <a:cs typeface="Georgia"/>
              </a:rPr>
              <a:t>It builds up on the middleware functionality provided by Connect and allows you to view rendering and routing on top of that</a:t>
            </a:r>
            <a:r>
              <a:rPr lang="en-US" sz="2000" b="1" dirty="0" smtClean="0">
                <a:solidFill>
                  <a:srgbClr val="000000"/>
                </a:solidFill>
                <a:latin typeface="Georgia"/>
                <a:cs typeface="Georgia"/>
              </a:rPr>
              <a:t>.</a:t>
            </a:r>
          </a:p>
          <a:p>
            <a:r>
              <a:rPr lang="en-US" sz="2000" b="1" dirty="0" smtClean="0">
                <a:solidFill>
                  <a:srgbClr val="000000"/>
                </a:solidFill>
                <a:latin typeface="Georgia"/>
                <a:cs typeface="Georgia"/>
              </a:rPr>
              <a:t> </a:t>
            </a:r>
            <a:endParaRPr lang="en-US" sz="2000" b="1" dirty="0">
              <a:solidFill>
                <a:srgbClr val="000000"/>
              </a:solidFill>
              <a:latin typeface="Georgia"/>
              <a:cs typeface="Georgia"/>
            </a:endParaRPr>
          </a:p>
          <a:p>
            <a:endParaRPr lang="en-US" sz="2000" b="1" dirty="0">
              <a:solidFill>
                <a:schemeClr val="tx1"/>
              </a:solidFill>
              <a:latin typeface="Georgia"/>
              <a:cs typeface="Georgia"/>
            </a:endParaRPr>
          </a:p>
          <a:p>
            <a:pPr marL="342900" indent="-342900">
              <a:buFont typeface="Arial"/>
              <a:buChar char="•"/>
            </a:pPr>
            <a:r>
              <a:rPr lang="en-US" sz="2000" b="1" dirty="0" err="1">
                <a:solidFill>
                  <a:schemeClr val="tx1"/>
                </a:solidFill>
                <a:latin typeface="Georgia"/>
                <a:cs typeface="Georgia"/>
              </a:rPr>
              <a:t>Express.js</a:t>
            </a:r>
            <a:r>
              <a:rPr lang="en-US" sz="2000" b="1" dirty="0">
                <a:solidFill>
                  <a:schemeClr val="tx1"/>
                </a:solidFill>
                <a:latin typeface="Georgia"/>
                <a:cs typeface="Georgia"/>
              </a:rPr>
              <a:t> is based on the connect middleware engine. </a:t>
            </a:r>
          </a:p>
        </p:txBody>
      </p:sp>
    </p:spTree>
    <p:extLst>
      <p:ext uri="{BB962C8B-B14F-4D97-AF65-F5344CB8AC3E}">
        <p14:creationId xmlns:p14="http://schemas.microsoft.com/office/powerpoint/2010/main" val="40256892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express do for you?</a:t>
            </a:r>
            <a:endParaRPr lang="en-US" dirty="0"/>
          </a:p>
        </p:txBody>
      </p:sp>
      <p:sp>
        <p:nvSpPr>
          <p:cNvPr id="3" name="Text Placeholder 2"/>
          <p:cNvSpPr>
            <a:spLocks noGrp="1"/>
          </p:cNvSpPr>
          <p:nvPr>
            <p:ph type="body" sz="quarter" idx="10"/>
          </p:nvPr>
        </p:nvSpPr>
        <p:spPr/>
        <p:txBody>
          <a:bodyPr/>
          <a:lstStyle/>
          <a:p>
            <a:endParaRPr lang="en-US" sz="2400" b="1" dirty="0">
              <a:solidFill>
                <a:schemeClr val="tx1"/>
              </a:solidFill>
              <a:latin typeface="Georgia"/>
              <a:cs typeface="Georgia"/>
            </a:endParaRPr>
          </a:p>
          <a:p>
            <a:pPr marL="342900" indent="-342900">
              <a:buFont typeface="Arial"/>
              <a:buChar char="•"/>
            </a:pPr>
            <a:r>
              <a:rPr lang="en-US" sz="2400" b="1" dirty="0">
                <a:solidFill>
                  <a:schemeClr val="tx1"/>
                </a:solidFill>
                <a:latin typeface="Georgia"/>
                <a:cs typeface="Georgia"/>
              </a:rPr>
              <a:t>Structure the development of HTML applications</a:t>
            </a:r>
          </a:p>
          <a:p>
            <a:endParaRPr lang="en-US" sz="2400" b="1" dirty="0">
              <a:solidFill>
                <a:schemeClr val="tx1"/>
              </a:solidFill>
              <a:latin typeface="Georgia"/>
              <a:cs typeface="Georgia"/>
            </a:endParaRPr>
          </a:p>
          <a:p>
            <a:pPr marL="342900" indent="-342900">
              <a:buFont typeface="Arial"/>
              <a:buChar char="•"/>
            </a:pPr>
            <a:r>
              <a:rPr lang="en-US" sz="2400" b="1" dirty="0">
                <a:solidFill>
                  <a:schemeClr val="tx1"/>
                </a:solidFill>
                <a:latin typeface="Georgia"/>
                <a:cs typeface="Georgia"/>
              </a:rPr>
              <a:t>Routing the HTTP requests to the correct controller code </a:t>
            </a:r>
            <a:r>
              <a:rPr lang="en-US" sz="2400" b="1" dirty="0" smtClean="0">
                <a:solidFill>
                  <a:schemeClr val="tx1"/>
                </a:solidFill>
                <a:latin typeface="Georgia"/>
                <a:cs typeface="Georgia"/>
              </a:rPr>
              <a:t>:</a:t>
            </a:r>
            <a:r>
              <a:rPr lang="en-US" sz="2400" dirty="0" smtClean="0">
                <a:solidFill>
                  <a:schemeClr val="tx1"/>
                </a:solidFill>
                <a:latin typeface="Georgia"/>
                <a:cs typeface="Georgia"/>
              </a:rPr>
              <a:t>It</a:t>
            </a:r>
            <a:r>
              <a:rPr lang="en-US" sz="2400" b="1" dirty="0" smtClean="0">
                <a:solidFill>
                  <a:schemeClr val="tx1"/>
                </a:solidFill>
                <a:latin typeface="Georgia"/>
                <a:cs typeface="Georgia"/>
              </a:rPr>
              <a:t> </a:t>
            </a:r>
            <a:r>
              <a:rPr lang="en-US" sz="2400" dirty="0" smtClean="0">
                <a:solidFill>
                  <a:schemeClr val="tx1"/>
                </a:solidFill>
                <a:latin typeface="Georgia"/>
                <a:cs typeface="Georgia"/>
              </a:rPr>
              <a:t>allows </a:t>
            </a:r>
            <a:r>
              <a:rPr lang="en-US" sz="2400" dirty="0">
                <a:solidFill>
                  <a:schemeClr val="tx1"/>
                </a:solidFill>
                <a:latin typeface="Georgia"/>
                <a:cs typeface="Georgia"/>
              </a:rPr>
              <a:t>us to perform different actions based on the HTTP method and URL – by letting us define a routing table.</a:t>
            </a:r>
          </a:p>
          <a:p>
            <a:endParaRPr lang="en-US" sz="2400" b="1" dirty="0">
              <a:solidFill>
                <a:schemeClr val="tx1"/>
              </a:solidFill>
              <a:latin typeface="Georgia"/>
              <a:cs typeface="Georgia"/>
            </a:endParaRPr>
          </a:p>
          <a:p>
            <a:pPr marL="342900" indent="-342900">
              <a:buFont typeface="Arial"/>
              <a:buChar char="•"/>
            </a:pPr>
            <a:r>
              <a:rPr lang="en-US" sz="2400" b="1" dirty="0">
                <a:solidFill>
                  <a:schemeClr val="tx1"/>
                </a:solidFill>
                <a:latin typeface="Georgia"/>
                <a:cs typeface="Georgia"/>
              </a:rPr>
              <a:t>Render HTML Templates </a:t>
            </a:r>
            <a:r>
              <a:rPr lang="en-US" sz="2400" dirty="0">
                <a:solidFill>
                  <a:schemeClr val="tx1"/>
                </a:solidFill>
                <a:latin typeface="Georgia"/>
                <a:cs typeface="Georgia"/>
              </a:rPr>
              <a:t>- It also allows us to dynamically render HTML documents based on supplying arguments to templates.</a:t>
            </a:r>
          </a:p>
          <a:p>
            <a:pPr marL="342900" indent="-342900">
              <a:buFont typeface="Arial"/>
              <a:buChar char="•"/>
            </a:pPr>
            <a:endParaRPr lang="en-US" sz="2400" b="1" dirty="0">
              <a:solidFill>
                <a:schemeClr val="tx1"/>
              </a:solidFill>
              <a:latin typeface="Georgia"/>
              <a:cs typeface="Georgia"/>
            </a:endParaRPr>
          </a:p>
          <a:p>
            <a:endParaRPr lang="en-US" sz="2400" b="1" dirty="0">
              <a:solidFill>
                <a:schemeClr val="tx1"/>
              </a:solidFill>
              <a:latin typeface="Georgia"/>
              <a:cs typeface="Georgia"/>
            </a:endParaRPr>
          </a:p>
          <a:p>
            <a:endParaRPr lang="en-US" sz="2400" b="1" dirty="0">
              <a:solidFill>
                <a:schemeClr val="tx1"/>
              </a:solidFill>
              <a:latin typeface="Georgia"/>
              <a:cs typeface="Georgia"/>
            </a:endParaRPr>
          </a:p>
          <a:p>
            <a:endParaRPr lang="en-US" sz="2400" b="1" dirty="0">
              <a:latin typeface="Georgia"/>
              <a:cs typeface="Georgia"/>
            </a:endParaRPr>
          </a:p>
          <a:p>
            <a:endParaRPr lang="en-US" sz="2400" dirty="0"/>
          </a:p>
        </p:txBody>
      </p:sp>
    </p:spTree>
    <p:extLst>
      <p:ext uri="{BB962C8B-B14F-4D97-AF65-F5344CB8AC3E}">
        <p14:creationId xmlns:p14="http://schemas.microsoft.com/office/powerpoint/2010/main" val="34433384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Install Express	</a:t>
            </a:r>
            <a:endParaRPr lang="en-US" b="1" dirty="0">
              <a:solidFill>
                <a:schemeClr val="tx1"/>
              </a:solidFill>
            </a:endParaRPr>
          </a:p>
        </p:txBody>
      </p:sp>
      <p:grpSp>
        <p:nvGrpSpPr>
          <p:cNvPr id="7" name="Group 6"/>
          <p:cNvGrpSpPr/>
          <p:nvPr/>
        </p:nvGrpSpPr>
        <p:grpSpPr>
          <a:xfrm>
            <a:off x="1070717" y="3246937"/>
            <a:ext cx="6796150" cy="1016510"/>
            <a:chOff x="0" y="0"/>
            <a:chExt cx="1569633" cy="1488440"/>
          </a:xfrm>
        </p:grpSpPr>
        <p:sp>
          <p:nvSpPr>
            <p:cNvPr id="8" name="Rounded Rectangle 7"/>
            <p:cNvSpPr/>
            <p:nvPr/>
          </p:nvSpPr>
          <p:spPr>
            <a:xfrm>
              <a:off x="0" y="0"/>
              <a:ext cx="1569633" cy="14884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ounded Rectangle 4"/>
            <p:cNvSpPr/>
            <p:nvPr/>
          </p:nvSpPr>
          <p:spPr>
            <a:xfrm>
              <a:off x="72660" y="72661"/>
              <a:ext cx="1424313" cy="8325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3200" b="0" i="0" kern="1200" dirty="0" smtClean="0"/>
                <a:t> </a:t>
              </a:r>
              <a:r>
                <a:rPr lang="en-US" sz="3200" b="0" i="0" kern="1200" dirty="0" err="1" smtClean="0"/>
                <a:t>npm</a:t>
              </a:r>
              <a:r>
                <a:rPr lang="en-US" sz="3200" b="0" i="0" kern="1200" dirty="0" smtClean="0"/>
                <a:t> install –g express-generator</a:t>
              </a:r>
            </a:p>
            <a:p>
              <a:pPr lvl="0" algn="l" defTabSz="755650" rtl="0">
                <a:lnSpc>
                  <a:spcPct val="90000"/>
                </a:lnSpc>
                <a:spcBef>
                  <a:spcPct val="0"/>
                </a:spcBef>
                <a:spcAft>
                  <a:spcPct val="35000"/>
                </a:spcAft>
              </a:pPr>
              <a:endParaRPr lang="en-US" sz="3200" dirty="0"/>
            </a:p>
            <a:p>
              <a:pPr lvl="0" defTabSz="755650">
                <a:lnSpc>
                  <a:spcPct val="90000"/>
                </a:lnSpc>
                <a:spcAft>
                  <a:spcPct val="35000"/>
                </a:spcAft>
              </a:pPr>
              <a:r>
                <a:rPr lang="en-US" sz="3200" dirty="0"/>
                <a:t> </a:t>
              </a:r>
              <a:r>
                <a:rPr lang="en-US" sz="3200" dirty="0" err="1"/>
                <a:t>npm</a:t>
              </a:r>
              <a:r>
                <a:rPr lang="en-US" sz="3200" dirty="0"/>
                <a:t> install –g express</a:t>
              </a:r>
              <a:endParaRPr lang="en-US" sz="3200" kern="1200" dirty="0"/>
            </a:p>
          </p:txBody>
        </p:sp>
      </p:grpSp>
    </p:spTree>
    <p:extLst>
      <p:ext uri="{BB962C8B-B14F-4D97-AF65-F5344CB8AC3E}">
        <p14:creationId xmlns:p14="http://schemas.microsoft.com/office/powerpoint/2010/main" val="41963423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657257" y="584958"/>
            <a:ext cx="7918341" cy="5793250"/>
          </a:xfrm>
          <a:prstGeom prst="rect">
            <a:avLst/>
          </a:prstGeom>
        </p:spPr>
      </p:pic>
    </p:spTree>
    <p:extLst>
      <p:ext uri="{BB962C8B-B14F-4D97-AF65-F5344CB8AC3E}">
        <p14:creationId xmlns:p14="http://schemas.microsoft.com/office/powerpoint/2010/main" val="12129979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113960"/>
            <a:ext cx="8165592" cy="838737"/>
          </a:xfrm>
        </p:spPr>
        <p:txBody>
          <a:bodyPr/>
          <a:lstStyle/>
          <a:p>
            <a:r>
              <a:rPr lang="en-US" b="1" dirty="0" smtClean="0">
                <a:solidFill>
                  <a:schemeClr val="tx1"/>
                </a:solidFill>
                <a:latin typeface="SapientSansBold"/>
                <a:cs typeface="SapientSansBold"/>
              </a:rPr>
              <a:t/>
            </a:r>
            <a:br>
              <a:rPr lang="en-US" b="1" dirty="0" smtClean="0">
                <a:solidFill>
                  <a:schemeClr val="tx1"/>
                </a:solidFill>
                <a:latin typeface="SapientSansBold"/>
                <a:cs typeface="SapientSansBold"/>
              </a:rPr>
            </a:br>
            <a:r>
              <a:rPr lang="en-US" b="1" dirty="0"/>
              <a:t/>
            </a:r>
            <a:br>
              <a:rPr lang="en-US" b="1" dirty="0"/>
            </a:br>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solidFill>
                  <a:schemeClr val="tx1"/>
                </a:solidFill>
                <a:latin typeface="SapientSansBold"/>
                <a:cs typeface="SapientSansBold"/>
              </a:rPr>
              <a:t>Generate Express</a:t>
            </a:r>
            <a:r>
              <a:rPr lang="en-US" b="1" dirty="0" smtClean="0"/>
              <a:t> App</a:t>
            </a:r>
            <a:endParaRPr lang="en-US" b="1" dirty="0">
              <a:solidFill>
                <a:schemeClr val="tx1"/>
              </a:solidFill>
              <a:latin typeface="SapientSansBold"/>
              <a:cs typeface="SapientSansBold"/>
            </a:endParaRPr>
          </a:p>
        </p:txBody>
      </p:sp>
      <p:sp>
        <p:nvSpPr>
          <p:cNvPr id="3" name="Text Placeholder 2"/>
          <p:cNvSpPr>
            <a:spLocks noGrp="1"/>
          </p:cNvSpPr>
          <p:nvPr>
            <p:ph type="body" sz="quarter" idx="10"/>
          </p:nvPr>
        </p:nvSpPr>
        <p:spPr>
          <a:xfrm>
            <a:off x="490094" y="1426634"/>
            <a:ext cx="8169274" cy="4800600"/>
          </a:xfrm>
          <a:prstGeom prst="rect">
            <a:avLst/>
          </a:prstGeom>
        </p:spPr>
        <p:txBody>
          <a:bodyPr/>
          <a:lstStyle/>
          <a:p>
            <a:r>
              <a:rPr lang="en-US" sz="2400" dirty="0" smtClean="0"/>
              <a:t>.</a:t>
            </a:r>
          </a:p>
          <a:p>
            <a:endParaRPr lang="en-US" sz="4400" dirty="0"/>
          </a:p>
          <a:p>
            <a:endParaRPr lang="en-US" sz="4400" dirty="0" smtClean="0"/>
          </a:p>
          <a:p>
            <a:r>
              <a:rPr lang="en-US" sz="4400" dirty="0"/>
              <a:t>	 C:\</a:t>
            </a:r>
            <a:r>
              <a:rPr lang="en-US" sz="4400" dirty="0" smtClean="0"/>
              <a:t>nodegetstart&gt;express myapp</a:t>
            </a:r>
          </a:p>
          <a:p>
            <a:endParaRPr lang="en-US" sz="2800" dirty="0"/>
          </a:p>
          <a:p>
            <a:endParaRPr lang="en-US" sz="2400" dirty="0"/>
          </a:p>
          <a:p>
            <a:endParaRPr lang="en-US" sz="2400" dirty="0" smtClean="0"/>
          </a:p>
          <a:p>
            <a:endParaRPr lang="en-US" sz="2400" dirty="0" smtClean="0"/>
          </a:p>
          <a:p>
            <a:endParaRPr lang="en-US" sz="2400" dirty="0"/>
          </a:p>
        </p:txBody>
      </p:sp>
    </p:spTree>
    <p:extLst>
      <p:ext uri="{BB962C8B-B14F-4D97-AF65-F5344CB8AC3E}">
        <p14:creationId xmlns:p14="http://schemas.microsoft.com/office/powerpoint/2010/main" val="35886695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Directory Structure – Express app</a:t>
            </a:r>
            <a:endParaRPr lang="en-US" b="1" dirty="0">
              <a:solidFill>
                <a:schemeClr val="tx1"/>
              </a:solidFill>
            </a:endParaRPr>
          </a:p>
        </p:txBody>
      </p:sp>
      <p:sp>
        <p:nvSpPr>
          <p:cNvPr id="3" name="Text Placeholder 2"/>
          <p:cNvSpPr>
            <a:spLocks noGrp="1"/>
          </p:cNvSpPr>
          <p:nvPr>
            <p:ph type="body" sz="quarter" idx="10"/>
          </p:nvPr>
        </p:nvSpPr>
        <p:spPr>
          <a:xfrm>
            <a:off x="487363" y="1096094"/>
            <a:ext cx="8169274" cy="4800600"/>
          </a:xfrm>
        </p:spPr>
        <p:txBody>
          <a:bodyPr/>
          <a:lstStyle/>
          <a:p>
            <a:r>
              <a:rPr lang="en-US" sz="2000" dirty="0" smtClean="0">
                <a:solidFill>
                  <a:schemeClr val="tx1"/>
                </a:solidFill>
                <a:latin typeface="Arial Black"/>
                <a:cs typeface="Arial Black"/>
              </a:rPr>
              <a:t>	Now can see  APP directory Structure generated by Express 	Generator : </a:t>
            </a:r>
          </a:p>
          <a:p>
            <a:r>
              <a:rPr lang="en-US" dirty="0">
                <a:solidFill>
                  <a:schemeClr val="tx1"/>
                </a:solidFill>
                <a:latin typeface="Arial Black"/>
                <a:cs typeface="Arial Black"/>
              </a:rPr>
              <a:t>	</a:t>
            </a:r>
            <a:r>
              <a:rPr lang="en-US" b="1" dirty="0" smtClean="0">
                <a:solidFill>
                  <a:schemeClr val="tx1"/>
                </a:solidFill>
                <a:latin typeface="Arial Black"/>
                <a:cs typeface="Arial Black"/>
              </a:rPr>
              <a:t>/myapp</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/package.json</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/app.js</a:t>
            </a:r>
          </a:p>
          <a:p>
            <a:pPr>
              <a:spcAft>
                <a:spcPts val="0"/>
              </a:spcAft>
            </a:pPr>
            <a:r>
              <a:rPr lang="en-US" dirty="0" smtClean="0">
                <a:solidFill>
                  <a:schemeClr val="tx1"/>
                </a:solidFill>
                <a:latin typeface="Arial Black"/>
                <a:cs typeface="Arial Black"/>
              </a:rPr>
              <a:t>		/public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/javascripts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/images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/routes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t>
            </a:r>
            <a:r>
              <a:rPr lang="en-US" dirty="0">
                <a:solidFill>
                  <a:schemeClr val="tx1"/>
                </a:solidFill>
                <a:latin typeface="Arial Black"/>
                <a:cs typeface="Arial Black"/>
              </a:rPr>
              <a:t>/stylesheets </a:t>
            </a:r>
            <a:endParaRPr lang="en-US" dirty="0" smtClean="0">
              <a:solidFill>
                <a:schemeClr val="tx1"/>
              </a:solidFill>
              <a:latin typeface="Arial Black"/>
              <a:cs typeface="Arial Black"/>
            </a:endParaRP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/style.css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/routes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/index.js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/users.js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/views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t>
            </a:r>
            <a:r>
              <a:rPr lang="en-US" dirty="0">
                <a:solidFill>
                  <a:schemeClr val="tx1"/>
                </a:solidFill>
                <a:latin typeface="Arial Black"/>
                <a:cs typeface="Arial Black"/>
              </a:rPr>
              <a:t>/</a:t>
            </a:r>
            <a:r>
              <a:rPr lang="en-US" dirty="0" smtClean="0">
                <a:solidFill>
                  <a:schemeClr val="tx1"/>
                </a:solidFill>
                <a:latin typeface="Arial Black"/>
                <a:cs typeface="Arial Black"/>
              </a:rPr>
              <a:t>index.jade</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/layout.jade</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t>
            </a:r>
            <a:r>
              <a:rPr lang="en-US" dirty="0">
                <a:solidFill>
                  <a:schemeClr val="tx1"/>
                </a:solidFill>
                <a:latin typeface="Arial Black"/>
                <a:cs typeface="Arial Black"/>
              </a:rPr>
              <a:t>/</a:t>
            </a:r>
            <a:r>
              <a:rPr lang="en-US" dirty="0" smtClean="0">
                <a:solidFill>
                  <a:schemeClr val="tx1"/>
                </a:solidFill>
                <a:latin typeface="Arial Black"/>
                <a:cs typeface="Arial Black"/>
              </a:rPr>
              <a:t>error.jade</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/bin</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/www</a:t>
            </a:r>
          </a:p>
          <a:p>
            <a:pPr>
              <a:spcAft>
                <a:spcPts val="0"/>
              </a:spcAft>
            </a:pPr>
            <a:endParaRPr lang="en-US" dirty="0" smtClean="0">
              <a:solidFill>
                <a:schemeClr val="tx1"/>
              </a:solidFill>
              <a:latin typeface="Arial Black"/>
              <a:cs typeface="Arial Black"/>
            </a:endParaRPr>
          </a:p>
          <a:p>
            <a:pPr>
              <a:spcAft>
                <a:spcPts val="0"/>
              </a:spcAft>
            </a:pPr>
            <a:endParaRPr lang="en-US" dirty="0" smtClean="0">
              <a:solidFill>
                <a:schemeClr val="tx1"/>
              </a:solidFill>
              <a:latin typeface="Arial Black"/>
              <a:cs typeface="Arial Black"/>
            </a:endParaRPr>
          </a:p>
          <a:p>
            <a:r>
              <a:rPr lang="en-US" dirty="0">
                <a:solidFill>
                  <a:schemeClr val="tx1"/>
                </a:solidFill>
                <a:latin typeface="Arial Black"/>
                <a:cs typeface="Arial Black"/>
              </a:rPr>
              <a:t>	</a:t>
            </a:r>
            <a:r>
              <a:rPr lang="en-US" dirty="0" smtClean="0">
                <a:solidFill>
                  <a:schemeClr val="tx1"/>
                </a:solidFill>
                <a:latin typeface="Arial Black"/>
                <a:cs typeface="Arial Black"/>
              </a:rPr>
              <a:t>		</a:t>
            </a:r>
          </a:p>
          <a:p>
            <a:endParaRPr lang="en-US" dirty="0">
              <a:solidFill>
                <a:schemeClr val="tx1"/>
              </a:solidFill>
              <a:latin typeface="Arial Black"/>
              <a:cs typeface="Arial Black"/>
            </a:endParaRPr>
          </a:p>
          <a:p>
            <a:endParaRPr lang="en-US" dirty="0" smtClean="0">
              <a:solidFill>
                <a:schemeClr val="tx1"/>
              </a:solidFill>
              <a:latin typeface="Arial Black"/>
              <a:cs typeface="Arial Black"/>
            </a:endParaRPr>
          </a:p>
          <a:p>
            <a:endParaRPr lang="en-US" dirty="0">
              <a:solidFill>
                <a:schemeClr val="tx1"/>
              </a:solidFill>
              <a:latin typeface="Arial Black"/>
              <a:cs typeface="Arial Black"/>
            </a:endParaRPr>
          </a:p>
          <a:p>
            <a:endParaRPr lang="en-US" dirty="0" smtClean="0">
              <a:solidFill>
                <a:schemeClr val="tx1"/>
              </a:solidFill>
              <a:latin typeface="Arial Black"/>
              <a:cs typeface="Arial Black"/>
            </a:endParaRPr>
          </a:p>
        </p:txBody>
      </p:sp>
    </p:spTree>
    <p:extLst>
      <p:ext uri="{BB962C8B-B14F-4D97-AF65-F5344CB8AC3E}">
        <p14:creationId xmlns:p14="http://schemas.microsoft.com/office/powerpoint/2010/main" val="6887683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6000" dirty="0" smtClean="0"/>
              <a:t>Express Start Demo</a:t>
            </a:r>
          </a:p>
          <a:p>
            <a:endParaRPr lang="en-US" sz="6000" dirty="0"/>
          </a:p>
        </p:txBody>
      </p:sp>
    </p:spTree>
    <p:extLst>
      <p:ext uri="{BB962C8B-B14F-4D97-AF65-F5344CB8AC3E}">
        <p14:creationId xmlns:p14="http://schemas.microsoft.com/office/powerpoint/2010/main" val="5563226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935933152"/>
              </p:ext>
            </p:extLst>
          </p:nvPr>
        </p:nvGraphicFramePr>
        <p:xfrm>
          <a:off x="348874" y="1409632"/>
          <a:ext cx="8321718" cy="4382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pPr lvl="0"/>
            <a:r>
              <a:rPr lang="en-US" sz="2400" b="1" dirty="0" smtClean="0"/>
              <a:t/>
            </a:r>
            <a:br>
              <a:rPr lang="en-US" sz="2400" b="1" dirty="0" smtClean="0"/>
            </a:br>
            <a:r>
              <a:rPr lang="en-US" sz="2400" b="1" dirty="0"/>
              <a:t/>
            </a:r>
            <a:br>
              <a:rPr lang="en-US" sz="2400" b="1" dirty="0"/>
            </a:br>
            <a:r>
              <a:rPr lang="en-US" sz="2400" b="1" dirty="0" smtClean="0"/>
              <a:t/>
            </a:r>
            <a:br>
              <a:rPr lang="en-US" sz="2400" b="1" dirty="0" smtClean="0"/>
            </a:br>
            <a:r>
              <a:rPr lang="en-US" sz="2400" b="1" dirty="0" smtClean="0"/>
              <a:t>Creating </a:t>
            </a:r>
            <a:r>
              <a:rPr lang="en-US" sz="2400" b="1" dirty="0"/>
              <a:t>an </a:t>
            </a:r>
            <a:r>
              <a:rPr lang="en-US" sz="2400" b="1" dirty="0" smtClean="0"/>
              <a:t>Express </a:t>
            </a:r>
            <a:r>
              <a:rPr lang="en-US" sz="2400" b="1" dirty="0"/>
              <a:t>A</a:t>
            </a:r>
            <a:r>
              <a:rPr lang="en-US" sz="2400" b="1" dirty="0" smtClean="0"/>
              <a:t>pplication</a:t>
            </a:r>
            <a:endParaRPr lang="en-US" sz="2400" b="1" dirty="0"/>
          </a:p>
        </p:txBody>
      </p:sp>
    </p:spTree>
    <p:extLst>
      <p:ext uri="{BB962C8B-B14F-4D97-AF65-F5344CB8AC3E}">
        <p14:creationId xmlns:p14="http://schemas.microsoft.com/office/powerpoint/2010/main" val="5477138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Routes</a:t>
            </a:r>
            <a:endParaRPr lang="en-US" dirty="0"/>
          </a:p>
        </p:txBody>
      </p:sp>
      <p:sp>
        <p:nvSpPr>
          <p:cNvPr id="3" name="Text Placeholder 2"/>
          <p:cNvSpPr>
            <a:spLocks noGrp="1"/>
          </p:cNvSpPr>
          <p:nvPr>
            <p:ph type="body" sz="quarter" idx="10"/>
          </p:nvPr>
        </p:nvSpPr>
        <p:spPr/>
        <p:txBody>
          <a:bodyPr/>
          <a:lstStyle/>
          <a:p>
            <a:pPr marL="342900" indent="-342900">
              <a:buFont typeface="Arial"/>
              <a:buChar char="•"/>
            </a:pPr>
            <a:r>
              <a:rPr lang="en-US" sz="2200" dirty="0" smtClean="0">
                <a:solidFill>
                  <a:schemeClr val="tx1"/>
                </a:solidFill>
                <a:latin typeface="Georgia"/>
                <a:cs typeface="Georgia"/>
              </a:rPr>
              <a:t>Different parts of our application will trigger different server behaviors.</a:t>
            </a:r>
          </a:p>
          <a:p>
            <a:endParaRPr lang="en-US" sz="2200" dirty="0" smtClean="0">
              <a:solidFill>
                <a:schemeClr val="tx1"/>
              </a:solidFill>
              <a:latin typeface="Georgia"/>
              <a:cs typeface="Georgia"/>
            </a:endParaRPr>
          </a:p>
          <a:p>
            <a:pPr marL="342900" indent="-342900">
              <a:buFont typeface="Arial"/>
              <a:buChar char="•"/>
            </a:pPr>
            <a:r>
              <a:rPr lang="en-US" sz="2200" dirty="0" smtClean="0">
                <a:solidFill>
                  <a:schemeClr val="tx1"/>
                </a:solidFill>
                <a:latin typeface="Georgia"/>
                <a:cs typeface="Georgia"/>
              </a:rPr>
              <a:t>Routing Table : It maps HTTP Protocols and URL patterns into actions.</a:t>
            </a:r>
          </a:p>
          <a:p>
            <a:endParaRPr lang="en-US" sz="2200" dirty="0" smtClean="0">
              <a:solidFill>
                <a:schemeClr val="tx1"/>
              </a:solidFill>
              <a:latin typeface="Georgia"/>
              <a:cs typeface="Georgia"/>
            </a:endParaRPr>
          </a:p>
          <a:p>
            <a:pPr marL="342900" indent="-342900">
              <a:buFont typeface="Arial"/>
              <a:buChar char="•"/>
            </a:pPr>
            <a:r>
              <a:rPr lang="en-US" sz="2200" dirty="0" smtClean="0">
                <a:solidFill>
                  <a:schemeClr val="tx1"/>
                </a:solidFill>
                <a:latin typeface="Georgia"/>
                <a:cs typeface="Georgia"/>
              </a:rPr>
              <a:t>For </a:t>
            </a:r>
            <a:r>
              <a:rPr lang="en-US" sz="2200" dirty="0" err="1" smtClean="0">
                <a:solidFill>
                  <a:schemeClr val="tx1"/>
                </a:solidFill>
                <a:latin typeface="Georgia"/>
                <a:cs typeface="Georgia"/>
              </a:rPr>
              <a:t>eg</a:t>
            </a:r>
            <a:r>
              <a:rPr lang="en-US" sz="2200" dirty="0" smtClean="0">
                <a:solidFill>
                  <a:schemeClr val="tx1"/>
                </a:solidFill>
                <a:latin typeface="Georgia"/>
                <a:cs typeface="Georgia"/>
              </a:rPr>
              <a:t> : </a:t>
            </a:r>
            <a:endParaRPr lang="en-US" sz="2200" dirty="0">
              <a:solidFill>
                <a:schemeClr val="tx1"/>
              </a:solidFill>
              <a:latin typeface="Georgia"/>
              <a:cs typeface="Georgia"/>
            </a:endParaRPr>
          </a:p>
          <a:p>
            <a:endParaRPr lang="en-US" sz="2200" dirty="0" smtClean="0">
              <a:solidFill>
                <a:schemeClr val="tx1"/>
              </a:solidFill>
              <a:latin typeface="Georgia"/>
              <a:cs typeface="Georgia"/>
            </a:endParaRPr>
          </a:p>
          <a:p>
            <a:r>
              <a:rPr lang="en-US" sz="2200" dirty="0" smtClean="0">
                <a:solidFill>
                  <a:schemeClr val="tx1"/>
                </a:solidFill>
                <a:latin typeface="Georgia"/>
                <a:cs typeface="Georgia"/>
              </a:rPr>
              <a:t>	</a:t>
            </a:r>
            <a:r>
              <a:rPr lang="en-US" sz="2200" b="1" dirty="0" smtClean="0">
                <a:solidFill>
                  <a:schemeClr val="tx1"/>
                </a:solidFill>
                <a:latin typeface="Georgia"/>
                <a:cs typeface="Georgia"/>
              </a:rPr>
              <a:t>GET </a:t>
            </a:r>
            <a:r>
              <a:rPr lang="en-US" sz="2200" b="1" dirty="0">
                <a:solidFill>
                  <a:schemeClr val="tx1"/>
                </a:solidFill>
                <a:latin typeface="Georgia"/>
                <a:cs typeface="Georgia"/>
              </a:rPr>
              <a:t>/users </a:t>
            </a:r>
            <a:r>
              <a:rPr lang="en-US" sz="2200" dirty="0">
                <a:solidFill>
                  <a:schemeClr val="tx1"/>
                </a:solidFill>
                <a:latin typeface="Georgia"/>
                <a:cs typeface="Georgia"/>
              </a:rPr>
              <a:t>— To show a list of users or to search for users</a:t>
            </a:r>
            <a:r>
              <a:rPr lang="en-US" sz="2200" dirty="0" smtClean="0">
                <a:solidFill>
                  <a:schemeClr val="tx1"/>
                </a:solidFill>
                <a:latin typeface="Georgia"/>
                <a:cs typeface="Georgia"/>
              </a:rPr>
              <a:t>.	</a:t>
            </a:r>
            <a:r>
              <a:rPr lang="en-US" sz="2200" b="1" dirty="0" smtClean="0">
                <a:solidFill>
                  <a:schemeClr val="tx1"/>
                </a:solidFill>
                <a:latin typeface="Georgia"/>
                <a:cs typeface="Georgia"/>
              </a:rPr>
              <a:t>GET </a:t>
            </a:r>
            <a:r>
              <a:rPr lang="en-US" sz="2200" b="1" dirty="0">
                <a:solidFill>
                  <a:schemeClr val="tx1"/>
                </a:solidFill>
                <a:latin typeface="Georgia"/>
                <a:cs typeface="Georgia"/>
              </a:rPr>
              <a:t>/users/:username </a:t>
            </a:r>
            <a:r>
              <a:rPr lang="en-US" sz="2200" dirty="0">
                <a:solidFill>
                  <a:schemeClr val="tx1"/>
                </a:solidFill>
                <a:latin typeface="Georgia"/>
                <a:cs typeface="Georgia"/>
              </a:rPr>
              <a:t>— </a:t>
            </a:r>
            <a:r>
              <a:rPr lang="en-US" sz="2200" dirty="0" smtClean="0">
                <a:solidFill>
                  <a:schemeClr val="tx1"/>
                </a:solidFill>
                <a:latin typeface="Georgia"/>
                <a:cs typeface="Georgia"/>
              </a:rPr>
              <a:t>To show </a:t>
            </a:r>
            <a:r>
              <a:rPr lang="en-US" sz="2200" dirty="0">
                <a:solidFill>
                  <a:schemeClr val="tx1"/>
                </a:solidFill>
                <a:latin typeface="Georgia"/>
                <a:cs typeface="Georgia"/>
              </a:rPr>
              <a:t>the profile of the user with </a:t>
            </a:r>
            <a:r>
              <a:rPr lang="en-US" sz="2200" dirty="0" smtClean="0">
                <a:solidFill>
                  <a:schemeClr val="tx1"/>
                </a:solidFill>
                <a:latin typeface="Georgia"/>
                <a:cs typeface="Georgia"/>
              </a:rPr>
              <a:t>	the </a:t>
            </a:r>
            <a:r>
              <a:rPr lang="en-US" sz="2200" dirty="0">
                <a:solidFill>
                  <a:schemeClr val="tx1"/>
                </a:solidFill>
                <a:latin typeface="Georgia"/>
                <a:cs typeface="Georgia"/>
              </a:rPr>
              <a:t>given </a:t>
            </a:r>
            <a:r>
              <a:rPr lang="en-US" sz="2200" dirty="0" smtClean="0">
                <a:solidFill>
                  <a:schemeClr val="tx1"/>
                </a:solidFill>
                <a:latin typeface="Georgia"/>
                <a:cs typeface="Georgia"/>
              </a:rPr>
              <a:t>username</a:t>
            </a:r>
            <a:endParaRPr lang="en-US" sz="2200" dirty="0">
              <a:solidFill>
                <a:schemeClr val="tx1"/>
              </a:solidFill>
              <a:latin typeface="Georgia"/>
              <a:cs typeface="Georgia"/>
            </a:endParaRPr>
          </a:p>
          <a:p>
            <a:endParaRPr lang="en-US" sz="2200" dirty="0"/>
          </a:p>
        </p:txBody>
      </p:sp>
    </p:spTree>
    <p:extLst>
      <p:ext uri="{BB962C8B-B14F-4D97-AF65-F5344CB8AC3E}">
        <p14:creationId xmlns:p14="http://schemas.microsoft.com/office/powerpoint/2010/main" val="9943272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Flow</a:t>
            </a:r>
            <a:endParaRPr lang="en-US" dirty="0"/>
          </a:p>
        </p:txBody>
      </p:sp>
      <p:graphicFrame>
        <p:nvGraphicFramePr>
          <p:cNvPr id="7" name="Diagram 6"/>
          <p:cNvGraphicFramePr/>
          <p:nvPr>
            <p:extLst>
              <p:ext uri="{D42A27DB-BD31-4B8C-83A1-F6EECF244321}">
                <p14:modId xmlns:p14="http://schemas.microsoft.com/office/powerpoint/2010/main" val="1264814369"/>
              </p:ext>
            </p:extLst>
          </p:nvPr>
        </p:nvGraphicFramePr>
        <p:xfrm>
          <a:off x="487363" y="1426633"/>
          <a:ext cx="8169274"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39632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Jade </a:t>
            </a:r>
            <a:r>
              <a:rPr lang="en-US" dirty="0" err="1" smtClean="0"/>
              <a:t>Templating</a:t>
            </a:r>
            <a:r>
              <a:rPr lang="en-US" dirty="0" smtClean="0"/>
              <a:t> Engine</a:t>
            </a:r>
            <a:endParaRPr lang="en-US" dirty="0"/>
          </a:p>
        </p:txBody>
      </p:sp>
      <p:sp>
        <p:nvSpPr>
          <p:cNvPr id="3" name="Text Placeholder 2"/>
          <p:cNvSpPr>
            <a:spLocks noGrp="1"/>
          </p:cNvSpPr>
          <p:nvPr>
            <p:ph type="body" sz="quarter" idx="10"/>
          </p:nvPr>
        </p:nvSpPr>
        <p:spPr>
          <a:xfrm>
            <a:off x="493776" y="838737"/>
            <a:ext cx="8169274" cy="4800600"/>
          </a:xfrm>
        </p:spPr>
        <p:txBody>
          <a:bodyPr/>
          <a:lstStyle/>
          <a:p>
            <a:endParaRPr lang="en-US" sz="2000" dirty="0" smtClean="0">
              <a:solidFill>
                <a:srgbClr val="000000"/>
              </a:solidFill>
              <a:latin typeface="Georgia"/>
              <a:cs typeface="Georgia"/>
            </a:endParaRPr>
          </a:p>
          <a:p>
            <a:pPr marL="342900" indent="-342900">
              <a:buFont typeface="Arial"/>
              <a:buChar char="•"/>
            </a:pPr>
            <a:r>
              <a:rPr lang="en-US" sz="2000" dirty="0" smtClean="0">
                <a:solidFill>
                  <a:srgbClr val="000000"/>
                </a:solidFill>
                <a:latin typeface="Georgia"/>
                <a:cs typeface="Georgia"/>
              </a:rPr>
              <a:t>Jade </a:t>
            </a:r>
            <a:r>
              <a:rPr lang="en-US" sz="2000" dirty="0">
                <a:solidFill>
                  <a:srgbClr val="000000"/>
                </a:solidFill>
                <a:latin typeface="Georgia"/>
                <a:cs typeface="Georgia"/>
              </a:rPr>
              <a:t>is a </a:t>
            </a:r>
            <a:r>
              <a:rPr lang="en-US" sz="2000" dirty="0" err="1">
                <a:solidFill>
                  <a:srgbClr val="000000"/>
                </a:solidFill>
                <a:latin typeface="Georgia"/>
                <a:cs typeface="Georgia"/>
              </a:rPr>
              <a:t>templating</a:t>
            </a:r>
            <a:r>
              <a:rPr lang="en-US" sz="2000" dirty="0">
                <a:solidFill>
                  <a:srgbClr val="000000"/>
                </a:solidFill>
                <a:latin typeface="Georgia"/>
                <a:cs typeface="Georgia"/>
              </a:rPr>
              <a:t> language for </a:t>
            </a:r>
            <a:r>
              <a:rPr lang="en-US" sz="2000" dirty="0" err="1" smtClean="0">
                <a:solidFill>
                  <a:srgbClr val="000000"/>
                </a:solidFill>
                <a:latin typeface="Georgia"/>
                <a:cs typeface="Georgia"/>
              </a:rPr>
              <a:t>Node.js</a:t>
            </a:r>
            <a:r>
              <a:rPr lang="en-US" sz="2000" dirty="0" smtClean="0">
                <a:solidFill>
                  <a:srgbClr val="000000"/>
                </a:solidFill>
                <a:latin typeface="Georgia"/>
                <a:cs typeface="Georgia"/>
              </a:rPr>
              <a:t>. It is a simplified way of writing HTML.</a:t>
            </a:r>
          </a:p>
          <a:p>
            <a:endParaRPr lang="en-US" sz="2000" dirty="0" smtClean="0">
              <a:solidFill>
                <a:srgbClr val="000000"/>
              </a:solidFill>
              <a:latin typeface="Georgia"/>
              <a:cs typeface="Georgia"/>
            </a:endParaRPr>
          </a:p>
          <a:p>
            <a:pPr marL="342900" indent="-342900">
              <a:buFont typeface="Arial"/>
              <a:buChar char="•"/>
            </a:pPr>
            <a:r>
              <a:rPr lang="en-US" sz="2000" dirty="0" smtClean="0">
                <a:solidFill>
                  <a:srgbClr val="000000"/>
                </a:solidFill>
                <a:latin typeface="Georgia"/>
                <a:cs typeface="Georgia"/>
              </a:rPr>
              <a:t>Indentation defines tag levels. - </a:t>
            </a:r>
            <a:r>
              <a:rPr lang="en-US" sz="2000" dirty="0">
                <a:solidFill>
                  <a:srgbClr val="000000"/>
                </a:solidFill>
                <a:latin typeface="Georgia"/>
                <a:cs typeface="Georgia"/>
              </a:rPr>
              <a:t>We can nest tags within each other just by indenting them</a:t>
            </a:r>
            <a:r>
              <a:rPr lang="en-US" sz="2000" dirty="0" smtClean="0">
                <a:solidFill>
                  <a:srgbClr val="000000"/>
                </a:solidFill>
                <a:latin typeface="Georgia"/>
                <a:cs typeface="Georgia"/>
              </a:rPr>
              <a:t>.</a:t>
            </a:r>
          </a:p>
          <a:p>
            <a:endParaRPr lang="en-US" sz="2000" dirty="0">
              <a:solidFill>
                <a:srgbClr val="000000"/>
              </a:solidFill>
              <a:latin typeface="Georgia"/>
              <a:cs typeface="Georgia"/>
            </a:endParaRPr>
          </a:p>
          <a:p>
            <a:pPr marL="342900" indent="-342900">
              <a:buFont typeface="Arial"/>
              <a:buChar char="•"/>
            </a:pPr>
            <a:r>
              <a:rPr lang="en-US" sz="2000" dirty="0" smtClean="0">
                <a:solidFill>
                  <a:srgbClr val="000000"/>
                </a:solidFill>
                <a:latin typeface="Georgia"/>
                <a:cs typeface="Georgia"/>
              </a:rPr>
              <a:t>There is no need to close tags  and helps to catch the syntax errors up front.</a:t>
            </a:r>
          </a:p>
          <a:p>
            <a:endParaRPr lang="en-US" sz="2000" dirty="0">
              <a:solidFill>
                <a:srgbClr val="000000"/>
              </a:solidFill>
              <a:latin typeface="Georgia"/>
              <a:cs typeface="Georgia"/>
            </a:endParaRPr>
          </a:p>
          <a:p>
            <a:pPr marL="342900" indent="-342900">
              <a:buFont typeface="Arial"/>
              <a:buChar char="•"/>
            </a:pPr>
            <a:r>
              <a:rPr lang="en-US" sz="2000" dirty="0">
                <a:solidFill>
                  <a:srgbClr val="000000"/>
                </a:solidFill>
                <a:latin typeface="Georgia"/>
                <a:cs typeface="Georgia"/>
              </a:rPr>
              <a:t>It allows you to render HTML blocks, render dynamic values, perform loops, and include other templates. </a:t>
            </a:r>
          </a:p>
          <a:p>
            <a:r>
              <a:rPr lang="en-US" sz="2000" dirty="0" smtClean="0">
                <a:solidFill>
                  <a:srgbClr val="000000"/>
                </a:solidFill>
                <a:latin typeface="Georgia"/>
                <a:cs typeface="Georgia"/>
              </a:rPr>
              <a:t>	</a:t>
            </a:r>
            <a:endParaRPr lang="en-US" sz="2000" dirty="0">
              <a:solidFill>
                <a:srgbClr val="000000"/>
              </a:solidFill>
              <a:latin typeface="Georgia"/>
              <a:cs typeface="Georgia"/>
            </a:endParaRPr>
          </a:p>
          <a:p>
            <a:r>
              <a:rPr lang="en-US" sz="2000" dirty="0" smtClean="0">
                <a:solidFill>
                  <a:srgbClr val="000000"/>
                </a:solidFill>
                <a:latin typeface="Georgia"/>
                <a:cs typeface="Georgia"/>
              </a:rPr>
              <a:t>	Please </a:t>
            </a:r>
            <a:r>
              <a:rPr lang="en-US" sz="2000" dirty="0">
                <a:solidFill>
                  <a:srgbClr val="000000"/>
                </a:solidFill>
                <a:latin typeface="Georgia"/>
                <a:cs typeface="Georgia"/>
              </a:rPr>
              <a:t>refer : http://jade-</a:t>
            </a:r>
            <a:r>
              <a:rPr lang="en-US" sz="2000" dirty="0" err="1">
                <a:solidFill>
                  <a:srgbClr val="000000"/>
                </a:solidFill>
                <a:latin typeface="Georgia"/>
                <a:cs typeface="Georgia"/>
              </a:rPr>
              <a:t>lang.com</a:t>
            </a:r>
            <a:r>
              <a:rPr lang="en-US" sz="2000" dirty="0">
                <a:solidFill>
                  <a:srgbClr val="000000"/>
                </a:solidFill>
                <a:latin typeface="Georgia"/>
                <a:cs typeface="Georgia"/>
              </a:rPr>
              <a:t>/</a:t>
            </a:r>
          </a:p>
          <a:p>
            <a:endParaRPr lang="en-US" sz="2000" dirty="0">
              <a:solidFill>
                <a:srgbClr val="000000"/>
              </a:solidFill>
              <a:latin typeface="Georgia"/>
              <a:cs typeface="Georgia"/>
            </a:endParaRPr>
          </a:p>
          <a:p>
            <a:endParaRPr lang="en-US" sz="2000" dirty="0">
              <a:solidFill>
                <a:srgbClr val="000000"/>
              </a:solidFill>
              <a:latin typeface="Georgia"/>
              <a:cs typeface="Georgia"/>
            </a:endParaRPr>
          </a:p>
          <a:p>
            <a:endParaRPr lang="en-US" sz="2000" dirty="0">
              <a:solidFill>
                <a:srgbClr val="000000"/>
              </a:solidFill>
              <a:latin typeface="Georgia"/>
              <a:cs typeface="Georgia"/>
            </a:endParaRPr>
          </a:p>
          <a:p>
            <a:pPr marL="342900" indent="-342900">
              <a:buFont typeface="Arial"/>
              <a:buChar char="•"/>
            </a:pPr>
            <a:endParaRPr lang="en-US" sz="2000" dirty="0">
              <a:solidFill>
                <a:srgbClr val="000000"/>
              </a:solidFill>
              <a:latin typeface="Georgia"/>
              <a:cs typeface="Georgia"/>
            </a:endParaRPr>
          </a:p>
          <a:p>
            <a:endParaRPr lang="en-US" sz="2000" dirty="0" smtClean="0">
              <a:solidFill>
                <a:srgbClr val="000000"/>
              </a:solidFill>
              <a:latin typeface="Georgia"/>
              <a:cs typeface="Georgia"/>
            </a:endParaRPr>
          </a:p>
          <a:p>
            <a:r>
              <a:rPr lang="en-US" sz="2000" dirty="0">
                <a:solidFill>
                  <a:srgbClr val="000000"/>
                </a:solidFill>
                <a:latin typeface="Georgia"/>
                <a:cs typeface="Georgia"/>
              </a:rPr>
              <a:t>	</a:t>
            </a:r>
            <a:endParaRPr lang="en-US" sz="2000" dirty="0" smtClean="0">
              <a:solidFill>
                <a:srgbClr val="000000"/>
              </a:solidFill>
              <a:latin typeface="Georgia"/>
              <a:cs typeface="Georgia"/>
            </a:endParaRPr>
          </a:p>
        </p:txBody>
      </p:sp>
      <p:sp>
        <p:nvSpPr>
          <p:cNvPr id="4" name="Rectangle 3"/>
          <p:cNvSpPr/>
          <p:nvPr/>
        </p:nvSpPr>
        <p:spPr>
          <a:xfrm>
            <a:off x="493776" y="5639337"/>
            <a:ext cx="8169274" cy="8653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You cannot mix and match whitespace, so either use tabs or spaces, it gets upset if you don</a:t>
            </a:r>
            <a:r>
              <a:rPr lang="fr-FR" dirty="0" smtClean="0"/>
              <a:t>’</a:t>
            </a:r>
            <a:r>
              <a:rPr lang="en-US" dirty="0" smtClean="0"/>
              <a:t>t.</a:t>
            </a:r>
            <a:endParaRPr lang="en-US" dirty="0"/>
          </a:p>
        </p:txBody>
      </p:sp>
    </p:spTree>
    <p:extLst>
      <p:ext uri="{BB962C8B-B14F-4D97-AF65-F5344CB8AC3E}">
        <p14:creationId xmlns:p14="http://schemas.microsoft.com/office/powerpoint/2010/main" val="31767743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Layouts - Extends</a:t>
            </a:r>
            <a:endParaRPr lang="en-US" dirty="0"/>
          </a:p>
        </p:txBody>
      </p:sp>
      <p:sp>
        <p:nvSpPr>
          <p:cNvPr id="3" name="Text Placeholder 2"/>
          <p:cNvSpPr>
            <a:spLocks noGrp="1"/>
          </p:cNvSpPr>
          <p:nvPr>
            <p:ph type="body" sz="quarter" idx="10"/>
          </p:nvPr>
        </p:nvSpPr>
        <p:spPr>
          <a:xfrm>
            <a:off x="487363" y="1091116"/>
            <a:ext cx="8169274" cy="5040909"/>
          </a:xfrm>
        </p:spPr>
        <p:txBody>
          <a:bodyPr/>
          <a:lstStyle/>
          <a:p>
            <a:r>
              <a:rPr lang="en-US" dirty="0" smtClean="0">
                <a:solidFill>
                  <a:schemeClr val="tx1"/>
                </a:solidFill>
              </a:rPr>
              <a:t>When we have  a website that has a common functionality that you wish to have on every page. </a:t>
            </a:r>
          </a:p>
          <a:p>
            <a:endParaRPr lang="en-US" dirty="0">
              <a:solidFill>
                <a:schemeClr val="tx1"/>
              </a:solidFill>
            </a:endParaRPr>
          </a:p>
          <a:p>
            <a:r>
              <a:rPr lang="en-US" dirty="0" smtClean="0">
                <a:solidFill>
                  <a:schemeClr val="tx1"/>
                </a:solidFill>
              </a:rPr>
              <a:t>We don</a:t>
            </a:r>
            <a:r>
              <a:rPr lang="fr-FR" dirty="0" smtClean="0">
                <a:solidFill>
                  <a:schemeClr val="tx1"/>
                </a:solidFill>
              </a:rPr>
              <a:t>’</a:t>
            </a:r>
            <a:r>
              <a:rPr lang="en-US" dirty="0" smtClean="0">
                <a:solidFill>
                  <a:schemeClr val="tx1"/>
                </a:solidFill>
              </a:rPr>
              <a:t>t need to include this on every page you write, you simply refer to an existing layout template .</a:t>
            </a:r>
          </a:p>
          <a:p>
            <a:endParaRPr lang="en-US" dirty="0">
              <a:solidFill>
                <a:schemeClr val="tx1"/>
              </a:solidFill>
            </a:endParaRPr>
          </a:p>
          <a:p>
            <a:r>
              <a:rPr lang="en-US" dirty="0" smtClean="0">
                <a:solidFill>
                  <a:schemeClr val="tx1"/>
                </a:solidFill>
              </a:rPr>
              <a:t>The page can be  broken down into different sections and the template engine will match up to the relevant block.</a:t>
            </a:r>
            <a:endParaRPr lang="en-US" dirty="0">
              <a:solidFill>
                <a:schemeClr val="tx1"/>
              </a:solidFill>
            </a:endParaRPr>
          </a:p>
        </p:txBody>
      </p:sp>
      <p:sp>
        <p:nvSpPr>
          <p:cNvPr id="4" name="Rectangle 3"/>
          <p:cNvSpPr/>
          <p:nvPr/>
        </p:nvSpPr>
        <p:spPr>
          <a:xfrm>
            <a:off x="487363" y="3611571"/>
            <a:ext cx="3768906" cy="26238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err="1"/>
              <a:t>doctype</a:t>
            </a:r>
            <a:r>
              <a:rPr lang="en-US" dirty="0"/>
              <a:t> html</a:t>
            </a:r>
          </a:p>
          <a:p>
            <a:r>
              <a:rPr lang="en-US" dirty="0"/>
              <a:t>html</a:t>
            </a:r>
          </a:p>
          <a:p>
            <a:r>
              <a:rPr lang="en-US" dirty="0"/>
              <a:t>  head</a:t>
            </a:r>
          </a:p>
          <a:p>
            <a:r>
              <a:rPr lang="en-US" dirty="0"/>
              <a:t>    title Hello </a:t>
            </a:r>
            <a:r>
              <a:rPr lang="en-US" dirty="0" err="1"/>
              <a:t>CodeProject</a:t>
            </a:r>
            <a:endParaRPr lang="en-US" dirty="0"/>
          </a:p>
          <a:p>
            <a:r>
              <a:rPr lang="en-US" dirty="0" smtClean="0"/>
              <a:t>body</a:t>
            </a:r>
            <a:endParaRPr lang="en-US" dirty="0"/>
          </a:p>
          <a:p>
            <a:r>
              <a:rPr lang="en-US" dirty="0"/>
              <a:t>    block </a:t>
            </a:r>
            <a:r>
              <a:rPr lang="en-US" dirty="0" smtClean="0"/>
              <a:t>content123</a:t>
            </a:r>
            <a:endParaRPr lang="en-US" dirty="0"/>
          </a:p>
        </p:txBody>
      </p:sp>
      <p:sp>
        <p:nvSpPr>
          <p:cNvPr id="5" name="Rectangle 4"/>
          <p:cNvSpPr/>
          <p:nvPr/>
        </p:nvSpPr>
        <p:spPr>
          <a:xfrm>
            <a:off x="5333533" y="3611571"/>
            <a:ext cx="3325835" cy="26238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t>extends layout</a:t>
            </a:r>
          </a:p>
          <a:p>
            <a:endParaRPr lang="en-US" dirty="0"/>
          </a:p>
          <a:p>
            <a:r>
              <a:rPr lang="en-US" dirty="0"/>
              <a:t>block </a:t>
            </a:r>
            <a:r>
              <a:rPr lang="en-US" dirty="0" smtClean="0"/>
              <a:t>content123</a:t>
            </a:r>
            <a:endParaRPr lang="en-US" dirty="0"/>
          </a:p>
          <a:p>
            <a:r>
              <a:rPr lang="en-US" dirty="0"/>
              <a:t>  h1 Hello World!</a:t>
            </a:r>
          </a:p>
          <a:p>
            <a:r>
              <a:rPr lang="en-US" dirty="0"/>
              <a:t>  p Welcome to </a:t>
            </a:r>
            <a:r>
              <a:rPr lang="en-US" dirty="0" err="1"/>
              <a:t>CodeProject</a:t>
            </a:r>
            <a:r>
              <a:rPr lang="en-US" dirty="0"/>
              <a:t> Readers</a:t>
            </a:r>
          </a:p>
        </p:txBody>
      </p:sp>
      <p:sp>
        <p:nvSpPr>
          <p:cNvPr id="6" name="TextBox 5"/>
          <p:cNvSpPr txBox="1"/>
          <p:nvPr/>
        </p:nvSpPr>
        <p:spPr>
          <a:xfrm>
            <a:off x="487363" y="6235441"/>
            <a:ext cx="8169274" cy="369332"/>
          </a:xfrm>
          <a:prstGeom prst="rect">
            <a:avLst/>
          </a:prstGeom>
          <a:noFill/>
        </p:spPr>
        <p:txBody>
          <a:bodyPr wrap="square" rtlCol="0">
            <a:spAutoFit/>
          </a:bodyPr>
          <a:lstStyle/>
          <a:p>
            <a:r>
              <a:rPr lang="en-US" dirty="0"/>
              <a:t>http://</a:t>
            </a:r>
            <a:r>
              <a:rPr lang="en-US" dirty="0" err="1"/>
              <a:t>www.codeproject.com</a:t>
            </a:r>
            <a:r>
              <a:rPr lang="en-US" dirty="0"/>
              <a:t>/Articles/717798/Feeling-Jaded-with-Jade</a:t>
            </a:r>
          </a:p>
        </p:txBody>
      </p:sp>
      <p:sp>
        <p:nvSpPr>
          <p:cNvPr id="7" name="Oval 6"/>
          <p:cNvSpPr/>
          <p:nvPr/>
        </p:nvSpPr>
        <p:spPr>
          <a:xfrm>
            <a:off x="493776" y="3611571"/>
            <a:ext cx="3656205" cy="3907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Layout.jade</a:t>
            </a:r>
            <a:endParaRPr lang="en-US" dirty="0"/>
          </a:p>
        </p:txBody>
      </p:sp>
      <p:sp>
        <p:nvSpPr>
          <p:cNvPr id="8" name="Oval 7"/>
          <p:cNvSpPr/>
          <p:nvPr/>
        </p:nvSpPr>
        <p:spPr>
          <a:xfrm>
            <a:off x="5176192" y="3611571"/>
            <a:ext cx="3656205" cy="3907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First.jade</a:t>
            </a:r>
            <a:endParaRPr lang="en-US" dirty="0"/>
          </a:p>
        </p:txBody>
      </p:sp>
    </p:spTree>
    <p:extLst>
      <p:ext uri="{BB962C8B-B14F-4D97-AF65-F5344CB8AC3E}">
        <p14:creationId xmlns:p14="http://schemas.microsoft.com/office/powerpoint/2010/main" val="5710773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descr="Screen Shot 2014-11-16 at 10.38.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3100"/>
            <a:ext cx="9144000" cy="3215002"/>
          </a:xfrm>
          <a:prstGeom prst="rect">
            <a:avLst/>
          </a:prstGeom>
        </p:spPr>
      </p:pic>
      <p:pic>
        <p:nvPicPr>
          <p:cNvPr id="6" name="Picture 5" descr="Screen Shot 2014-11-16 at 10.38.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49226"/>
            <a:ext cx="9144000" cy="1896851"/>
          </a:xfrm>
          <a:prstGeom prst="rect">
            <a:avLst/>
          </a:prstGeom>
        </p:spPr>
      </p:pic>
    </p:spTree>
    <p:extLst>
      <p:ext uri="{BB962C8B-B14F-4D97-AF65-F5344CB8AC3E}">
        <p14:creationId xmlns:p14="http://schemas.microsoft.com/office/powerpoint/2010/main" val="30232896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Text</a:t>
            </a:r>
            <a:endParaRPr lang="en-US" dirty="0"/>
          </a:p>
        </p:txBody>
      </p:sp>
      <p:sp>
        <p:nvSpPr>
          <p:cNvPr id="3" name="Text Placeholder 2"/>
          <p:cNvSpPr>
            <a:spLocks noGrp="1"/>
          </p:cNvSpPr>
          <p:nvPr>
            <p:ph type="body" sz="quarter" idx="10"/>
          </p:nvPr>
        </p:nvSpPr>
        <p:spPr/>
        <p:txBody>
          <a:bodyPr/>
          <a:lstStyle/>
          <a:p>
            <a:endParaRPr lang="en-US"/>
          </a:p>
        </p:txBody>
      </p:sp>
      <p:pic>
        <p:nvPicPr>
          <p:cNvPr id="5" name="Picture 4" descr="Screen Shot 2014-11-16 at 10.38.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4500"/>
            <a:ext cx="9144000" cy="5401203"/>
          </a:xfrm>
          <a:prstGeom prst="rect">
            <a:avLst/>
          </a:prstGeom>
        </p:spPr>
      </p:pic>
      <p:sp>
        <p:nvSpPr>
          <p:cNvPr id="4" name="Rectangle 3"/>
          <p:cNvSpPr/>
          <p:nvPr/>
        </p:nvSpPr>
        <p:spPr>
          <a:xfrm>
            <a:off x="2288615" y="4856949"/>
            <a:ext cx="2511897" cy="1370283"/>
          </a:xfrm>
          <a:prstGeom prst="rect">
            <a:avLst/>
          </a:prstGeom>
          <a:ln>
            <a:solidFill>
              <a:srgbClr val="D21118"/>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Means that everything that follows till the next tag is part of the same content.</a:t>
            </a:r>
            <a:endParaRPr lang="en-US" dirty="0"/>
          </a:p>
        </p:txBody>
      </p:sp>
      <p:cxnSp>
        <p:nvCxnSpPr>
          <p:cNvPr id="9" name="Straight Arrow Connector 8"/>
          <p:cNvCxnSpPr/>
          <p:nvPr/>
        </p:nvCxnSpPr>
        <p:spPr>
          <a:xfrm flipH="1" flipV="1">
            <a:off x="493776" y="5233783"/>
            <a:ext cx="1794839" cy="2791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288615" y="2957706"/>
            <a:ext cx="2511897" cy="1370283"/>
          </a:xfrm>
          <a:prstGeom prst="rect">
            <a:avLst/>
          </a:prstGeom>
          <a:ln>
            <a:solidFill>
              <a:srgbClr val="D21118"/>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The text will be displayed as is. It has to be in its own line.</a:t>
            </a:r>
            <a:endParaRPr lang="en-US" dirty="0"/>
          </a:p>
        </p:txBody>
      </p:sp>
      <p:cxnSp>
        <p:nvCxnSpPr>
          <p:cNvPr id="12" name="Straight Arrow Connector 11"/>
          <p:cNvCxnSpPr>
            <a:stCxn id="10" idx="1"/>
          </p:cNvCxnSpPr>
          <p:nvPr/>
        </p:nvCxnSpPr>
        <p:spPr>
          <a:xfrm flipH="1" flipV="1">
            <a:off x="493776" y="3558972"/>
            <a:ext cx="1794839" cy="838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38431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Who is using Node.js in Production?</a:t>
            </a:r>
            <a:endParaRPr lang="en-US" b="1" dirty="0">
              <a:solidFill>
                <a:schemeClr val="tx1"/>
              </a:solidFill>
            </a:endParaRPr>
          </a:p>
        </p:txBody>
      </p:sp>
      <p:pic>
        <p:nvPicPr>
          <p:cNvPr id="4" name="Picture 3"/>
          <p:cNvPicPr>
            <a:picLocks noChangeAspect="1"/>
          </p:cNvPicPr>
          <p:nvPr/>
        </p:nvPicPr>
        <p:blipFill rotWithShape="1">
          <a:blip r:embed="rId3"/>
          <a:srcRect t="-21115"/>
          <a:stretch/>
        </p:blipFill>
        <p:spPr>
          <a:xfrm>
            <a:off x="374555" y="4842030"/>
            <a:ext cx="3114940" cy="1775738"/>
          </a:xfrm>
          <a:prstGeom prst="rect">
            <a:avLst/>
          </a:prstGeom>
        </p:spPr>
      </p:pic>
      <p:pic>
        <p:nvPicPr>
          <p:cNvPr id="5" name="Picture 4"/>
          <p:cNvPicPr>
            <a:picLocks noChangeAspect="1"/>
          </p:cNvPicPr>
          <p:nvPr/>
        </p:nvPicPr>
        <p:blipFill>
          <a:blip r:embed="rId4"/>
          <a:stretch>
            <a:fillRect/>
          </a:stretch>
        </p:blipFill>
        <p:spPr>
          <a:xfrm>
            <a:off x="3985666" y="3412564"/>
            <a:ext cx="2239338" cy="2375055"/>
          </a:xfrm>
          <a:prstGeom prst="rect">
            <a:avLst/>
          </a:prstGeom>
        </p:spPr>
      </p:pic>
      <p:pic>
        <p:nvPicPr>
          <p:cNvPr id="7" name="Picture 6"/>
          <p:cNvPicPr>
            <a:picLocks noChangeAspect="1"/>
          </p:cNvPicPr>
          <p:nvPr/>
        </p:nvPicPr>
        <p:blipFill>
          <a:blip r:embed="rId5"/>
          <a:stretch>
            <a:fillRect/>
          </a:stretch>
        </p:blipFill>
        <p:spPr>
          <a:xfrm>
            <a:off x="169566" y="945889"/>
            <a:ext cx="5080000" cy="1628012"/>
          </a:xfrm>
          <a:prstGeom prst="rect">
            <a:avLst/>
          </a:prstGeom>
        </p:spPr>
      </p:pic>
      <p:pic>
        <p:nvPicPr>
          <p:cNvPr id="8" name="Picture 7"/>
          <p:cNvPicPr>
            <a:picLocks noChangeAspect="1"/>
          </p:cNvPicPr>
          <p:nvPr/>
        </p:nvPicPr>
        <p:blipFill>
          <a:blip r:embed="rId6"/>
          <a:stretch>
            <a:fillRect/>
          </a:stretch>
        </p:blipFill>
        <p:spPr>
          <a:xfrm>
            <a:off x="6635226" y="4600092"/>
            <a:ext cx="1644642" cy="1622810"/>
          </a:xfrm>
          <a:prstGeom prst="rect">
            <a:avLst/>
          </a:prstGeom>
        </p:spPr>
      </p:pic>
      <p:pic>
        <p:nvPicPr>
          <p:cNvPr id="9" name="Picture 8"/>
          <p:cNvPicPr>
            <a:picLocks noChangeAspect="1"/>
          </p:cNvPicPr>
          <p:nvPr/>
        </p:nvPicPr>
        <p:blipFill>
          <a:blip r:embed="rId7"/>
          <a:stretch>
            <a:fillRect/>
          </a:stretch>
        </p:blipFill>
        <p:spPr>
          <a:xfrm>
            <a:off x="616935" y="2070579"/>
            <a:ext cx="3011683" cy="3011683"/>
          </a:xfrm>
          <a:prstGeom prst="rect">
            <a:avLst/>
          </a:prstGeom>
        </p:spPr>
      </p:pic>
      <p:pic>
        <p:nvPicPr>
          <p:cNvPr id="10" name="Picture 9"/>
          <p:cNvPicPr>
            <a:picLocks noChangeAspect="1"/>
          </p:cNvPicPr>
          <p:nvPr/>
        </p:nvPicPr>
        <p:blipFill>
          <a:blip r:embed="rId8"/>
          <a:stretch>
            <a:fillRect/>
          </a:stretch>
        </p:blipFill>
        <p:spPr>
          <a:xfrm>
            <a:off x="5452145" y="1583278"/>
            <a:ext cx="3691855" cy="1476742"/>
          </a:xfrm>
          <a:prstGeom prst="rect">
            <a:avLst/>
          </a:prstGeom>
        </p:spPr>
      </p:pic>
    </p:spTree>
    <p:extLst>
      <p:ext uri="{BB962C8B-B14F-4D97-AF65-F5344CB8AC3E}">
        <p14:creationId xmlns:p14="http://schemas.microsoft.com/office/powerpoint/2010/main" val="9583952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Variables</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descr="Screen Shot 2014-11-16 at 10.39.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6633"/>
            <a:ext cx="9144000" cy="4800600"/>
          </a:xfrm>
          <a:prstGeom prst="rect">
            <a:avLst/>
          </a:prstGeom>
        </p:spPr>
      </p:pic>
    </p:spTree>
    <p:extLst>
      <p:ext uri="{BB962C8B-B14F-4D97-AF65-F5344CB8AC3E}">
        <p14:creationId xmlns:p14="http://schemas.microsoft.com/office/powerpoint/2010/main" val="20804644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Loop</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descr="Screen Shot 2014-11-16 at 10.39.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6633"/>
            <a:ext cx="9144000" cy="4800600"/>
          </a:xfrm>
          <a:prstGeom prst="rect">
            <a:avLst/>
          </a:prstGeom>
        </p:spPr>
      </p:pic>
    </p:spTree>
    <p:extLst>
      <p:ext uri="{BB962C8B-B14F-4D97-AF65-F5344CB8AC3E}">
        <p14:creationId xmlns:p14="http://schemas.microsoft.com/office/powerpoint/2010/main" val="39456966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descr="Screen Shot 2014-11-16 at 10.40.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2676"/>
            <a:ext cx="9144000" cy="4800600"/>
          </a:xfrm>
          <a:prstGeom prst="rect">
            <a:avLst/>
          </a:prstGeom>
        </p:spPr>
      </p:pic>
    </p:spTree>
    <p:extLst>
      <p:ext uri="{BB962C8B-B14F-4D97-AF65-F5344CB8AC3E}">
        <p14:creationId xmlns:p14="http://schemas.microsoft.com/office/powerpoint/2010/main" val="26577139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When not to use </a:t>
            </a:r>
            <a:r>
              <a:rPr lang="en-US" b="1" dirty="0" err="1" smtClean="0"/>
              <a:t>Node.js</a:t>
            </a:r>
            <a:endParaRPr lang="en-US" b="1" dirty="0"/>
          </a:p>
        </p:txBody>
      </p:sp>
      <p:sp>
        <p:nvSpPr>
          <p:cNvPr id="4" name="Text Placeholder 3"/>
          <p:cNvSpPr>
            <a:spLocks noGrp="1"/>
          </p:cNvSpPr>
          <p:nvPr>
            <p:ph type="body" sz="quarter" idx="10"/>
          </p:nvPr>
        </p:nvSpPr>
        <p:spPr/>
        <p:txBody>
          <a:bodyPr/>
          <a:lstStyle/>
          <a:p>
            <a:pPr marL="0" lvl="3" indent="0">
              <a:buFont typeface="Arial" pitchFamily="34" charset="0"/>
              <a:buChar char="•"/>
            </a:pPr>
            <a:r>
              <a:rPr lang="en-US" sz="2000" dirty="0" smtClean="0">
                <a:solidFill>
                  <a:schemeClr val="tx1"/>
                </a:solidFill>
                <a:latin typeface="Georgia" pitchFamily="18" charset="0"/>
              </a:rPr>
              <a:t>When you are doing heavy and CPU intensive calculations on server side, because event-loops are CPU hungry. </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Node.js API is still in beta, it keeps on changing a lot from one revision to another and there is a very little backward compatibility. Most of the packages are also unstable. Therefore is not yet production ready.</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Node.js is a no match for enterprise level application frameworks like Spring(java), </a:t>
            </a:r>
            <a:r>
              <a:rPr lang="en-US" sz="2000" dirty="0" err="1" smtClean="0">
                <a:solidFill>
                  <a:schemeClr val="tx1"/>
                </a:solidFill>
                <a:latin typeface="Georgia" pitchFamily="18" charset="0"/>
              </a:rPr>
              <a:t>Django</a:t>
            </a:r>
            <a:r>
              <a:rPr lang="en-US" sz="2000" dirty="0" smtClean="0">
                <a:solidFill>
                  <a:schemeClr val="tx1"/>
                </a:solidFill>
                <a:latin typeface="Georgia" pitchFamily="18" charset="0"/>
              </a:rPr>
              <a:t>(python), </a:t>
            </a:r>
            <a:r>
              <a:rPr lang="en-US" sz="2000" dirty="0" err="1" smtClean="0">
                <a:solidFill>
                  <a:schemeClr val="tx1"/>
                </a:solidFill>
                <a:latin typeface="Georgia" pitchFamily="18" charset="0"/>
              </a:rPr>
              <a:t>Symfony</a:t>
            </a:r>
            <a:r>
              <a:rPr lang="en-US" sz="2000" dirty="0" smtClean="0">
                <a:solidFill>
                  <a:schemeClr val="tx1"/>
                </a:solidFill>
                <a:latin typeface="Georgia" pitchFamily="18" charset="0"/>
              </a:rPr>
              <a:t>(</a:t>
            </a:r>
            <a:r>
              <a:rPr lang="en-US" sz="2000" dirty="0" err="1" smtClean="0">
                <a:solidFill>
                  <a:schemeClr val="tx1"/>
                </a:solidFill>
                <a:latin typeface="Georgia" pitchFamily="18" charset="0"/>
              </a:rPr>
              <a:t>php</a:t>
            </a:r>
            <a:r>
              <a:rPr lang="en-US" sz="2000" dirty="0" smtClean="0">
                <a:solidFill>
                  <a:schemeClr val="tx1"/>
                </a:solidFill>
                <a:latin typeface="Georgia" pitchFamily="18" charset="0"/>
              </a:rPr>
              <a:t>) etc. Applications written on such platforms are meant to be highly user interactive and involve complex business logic.</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Read further on disadvantages of Node.js on </a:t>
            </a:r>
            <a:r>
              <a:rPr lang="en-US" sz="2000" dirty="0" err="1" smtClean="0">
                <a:solidFill>
                  <a:schemeClr val="tx1"/>
                </a:solidFill>
                <a:latin typeface="Georgia" pitchFamily="18" charset="0"/>
              </a:rPr>
              <a:t>Quora</a:t>
            </a:r>
            <a:r>
              <a:rPr lang="en-US" sz="2000" dirty="0" smtClean="0">
                <a:solidFill>
                  <a:schemeClr val="tx1"/>
                </a:solidFill>
                <a:latin typeface="Georgia" pitchFamily="18" charset="0"/>
              </a:rPr>
              <a:t>: http://www.quora.com/What-are-the-disadvantages-of-using-Node-js</a:t>
            </a:r>
          </a:p>
        </p:txBody>
      </p:sp>
    </p:spTree>
    <p:extLst>
      <p:ext uri="{BB962C8B-B14F-4D97-AF65-F5344CB8AC3E}">
        <p14:creationId xmlns:p14="http://schemas.microsoft.com/office/powerpoint/2010/main" val="26400089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a:xfrm>
            <a:off x="-321162" y="1426633"/>
            <a:ext cx="8977799" cy="4800600"/>
          </a:xfrm>
        </p:spPr>
        <p:txBody>
          <a:bodyPr/>
          <a:lstStyle/>
          <a:p>
            <a:pPr lvl="0">
              <a:buClr>
                <a:srgbClr val="000000"/>
              </a:buClr>
            </a:pPr>
            <a:r>
              <a:rPr lang="en-US" sz="6600" dirty="0">
                <a:solidFill>
                  <a:srgbClr val="666666"/>
                </a:solidFill>
              </a:rPr>
              <a:t> </a:t>
            </a:r>
          </a:p>
          <a:p>
            <a:pPr lvl="0">
              <a:buClr>
                <a:srgbClr val="000000"/>
              </a:buClr>
            </a:pPr>
            <a:r>
              <a:rPr lang="en-US" sz="6600" dirty="0">
                <a:solidFill>
                  <a:srgbClr val="666666"/>
                </a:solidFill>
              </a:rPr>
              <a:t>  </a:t>
            </a:r>
            <a:r>
              <a:rPr lang="en-US" sz="6600" dirty="0" smtClean="0">
                <a:solidFill>
                  <a:srgbClr val="666666"/>
                </a:solidFill>
              </a:rPr>
              <a:t>         Caesar Cipher 														Demo</a:t>
            </a:r>
            <a:endParaRPr lang="en-US" sz="2400" dirty="0">
              <a:solidFill>
                <a:srgbClr val="000000"/>
              </a:solidFill>
            </a:endParaRPr>
          </a:p>
        </p:txBody>
      </p:sp>
    </p:spTree>
    <p:extLst>
      <p:ext uri="{BB962C8B-B14F-4D97-AF65-F5344CB8AC3E}">
        <p14:creationId xmlns:p14="http://schemas.microsoft.com/office/powerpoint/2010/main" val="113416604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a:xfrm>
            <a:off x="321162" y="1266041"/>
            <a:ext cx="8977799" cy="4800600"/>
          </a:xfrm>
        </p:spPr>
        <p:txBody>
          <a:bodyPr/>
          <a:lstStyle/>
          <a:p>
            <a:pPr lvl="0">
              <a:buClr>
                <a:srgbClr val="000000"/>
              </a:buClr>
            </a:pPr>
            <a:r>
              <a:rPr lang="en-US" sz="6600" dirty="0">
                <a:solidFill>
                  <a:srgbClr val="666666"/>
                </a:solidFill>
              </a:rPr>
              <a:t> </a:t>
            </a:r>
          </a:p>
          <a:p>
            <a:pPr lvl="0">
              <a:buClr>
                <a:srgbClr val="000000"/>
              </a:buClr>
            </a:pPr>
            <a:r>
              <a:rPr lang="en-US" sz="6600" dirty="0" smtClean="0">
                <a:solidFill>
                  <a:srgbClr val="666666"/>
                </a:solidFill>
              </a:rPr>
              <a:t>								Node-Inspector</a:t>
            </a:r>
          </a:p>
          <a:p>
            <a:pPr lvl="0">
              <a:buClr>
                <a:srgbClr val="000000"/>
              </a:buClr>
            </a:pPr>
            <a:endParaRPr lang="en-US" sz="6600" dirty="0">
              <a:solidFill>
                <a:srgbClr val="666666"/>
              </a:solidFill>
            </a:endParaRPr>
          </a:p>
          <a:p>
            <a:pPr lvl="0">
              <a:buClr>
                <a:srgbClr val="000000"/>
              </a:buClr>
            </a:pPr>
            <a:endParaRPr lang="en-US" sz="6600" dirty="0" smtClean="0">
              <a:solidFill>
                <a:srgbClr val="666666"/>
              </a:solidFill>
            </a:endParaRPr>
          </a:p>
          <a:p>
            <a:pPr lvl="0">
              <a:buClr>
                <a:srgbClr val="000000"/>
              </a:buClr>
            </a:pPr>
            <a:endParaRPr lang="en-US" sz="2400" dirty="0">
              <a:solidFill>
                <a:srgbClr val="000000"/>
              </a:solidFill>
            </a:endParaRPr>
          </a:p>
        </p:txBody>
      </p:sp>
      <p:sp>
        <p:nvSpPr>
          <p:cNvPr id="4" name="Rectangle 3"/>
          <p:cNvSpPr/>
          <p:nvPr/>
        </p:nvSpPr>
        <p:spPr>
          <a:xfrm>
            <a:off x="321162" y="3445424"/>
            <a:ext cx="8335475" cy="7883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err="1"/>
              <a:t>n</a:t>
            </a:r>
            <a:r>
              <a:rPr lang="en-US" sz="3200" dirty="0" err="1" smtClean="0"/>
              <a:t>pm</a:t>
            </a:r>
            <a:r>
              <a:rPr lang="en-US" sz="3200" dirty="0" smtClean="0"/>
              <a:t> install –g node-inspector</a:t>
            </a:r>
            <a:endParaRPr lang="en-US" sz="3200" dirty="0"/>
          </a:p>
        </p:txBody>
      </p:sp>
      <p:sp>
        <p:nvSpPr>
          <p:cNvPr id="5" name="Rectangle 4"/>
          <p:cNvSpPr/>
          <p:nvPr/>
        </p:nvSpPr>
        <p:spPr>
          <a:xfrm>
            <a:off x="321162" y="4386184"/>
            <a:ext cx="8335475" cy="7883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n</a:t>
            </a:r>
            <a:r>
              <a:rPr lang="en-US" sz="3600" dirty="0" smtClean="0"/>
              <a:t>ode-debug </a:t>
            </a:r>
            <a:r>
              <a:rPr lang="en-US" sz="3600" dirty="0" err="1" smtClean="0"/>
              <a:t>app.js</a:t>
            </a:r>
            <a:endParaRPr lang="en-US" sz="3600" dirty="0"/>
          </a:p>
        </p:txBody>
      </p:sp>
    </p:spTree>
    <p:extLst>
      <p:ext uri="{BB962C8B-B14F-4D97-AF65-F5344CB8AC3E}">
        <p14:creationId xmlns:p14="http://schemas.microsoft.com/office/powerpoint/2010/main" val="26262879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r>
              <a:rPr lang="en-US" sz="6600" dirty="0" smtClean="0"/>
              <a:t>          </a:t>
            </a:r>
          </a:p>
          <a:p>
            <a:r>
              <a:rPr lang="en-US" sz="6600" dirty="0"/>
              <a:t> </a:t>
            </a:r>
            <a:r>
              <a:rPr lang="en-US" sz="6600" dirty="0" smtClean="0"/>
              <a:t>          To Do App</a:t>
            </a:r>
            <a:endParaRPr lang="en-US" sz="6600" dirty="0"/>
          </a:p>
        </p:txBody>
      </p:sp>
    </p:spTree>
    <p:extLst>
      <p:ext uri="{BB962C8B-B14F-4D97-AF65-F5344CB8AC3E}">
        <p14:creationId xmlns:p14="http://schemas.microsoft.com/office/powerpoint/2010/main" val="18447520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loni\Desktop\workshop24\images\nodejs.png"/>
          <p:cNvPicPr>
            <a:picLocks noChangeAspect="1" noChangeArrowheads="1"/>
          </p:cNvPicPr>
          <p:nvPr/>
        </p:nvPicPr>
        <p:blipFill>
          <a:blip r:embed="rId2"/>
          <a:srcRect/>
          <a:stretch>
            <a:fillRect/>
          </a:stretch>
        </p:blipFill>
        <p:spPr bwMode="auto">
          <a:xfrm>
            <a:off x="478146" y="0"/>
            <a:ext cx="4913251" cy="2456626"/>
          </a:xfrm>
          <a:prstGeom prst="rect">
            <a:avLst/>
          </a:prstGeom>
          <a:noFill/>
        </p:spPr>
      </p:pic>
      <p:sp>
        <p:nvSpPr>
          <p:cNvPr id="5" name="TextBox 4"/>
          <p:cNvSpPr txBox="1"/>
          <p:nvPr/>
        </p:nvSpPr>
        <p:spPr>
          <a:xfrm>
            <a:off x="478146" y="2456626"/>
            <a:ext cx="6702942" cy="830997"/>
          </a:xfrm>
          <a:prstGeom prst="rect">
            <a:avLst/>
          </a:prstGeom>
          <a:noFill/>
        </p:spPr>
        <p:txBody>
          <a:bodyPr wrap="square" rtlCol="0">
            <a:spAutoFit/>
          </a:bodyPr>
          <a:lstStyle/>
          <a:p>
            <a:r>
              <a:rPr lang="en-US" sz="4800" dirty="0" smtClean="0">
                <a:solidFill>
                  <a:schemeClr val="bg1"/>
                </a:solidFill>
              </a:rPr>
              <a:t>LEVEL – II : ADVANCED</a:t>
            </a:r>
            <a:endParaRPr lang="en-US" sz="4800" dirty="0">
              <a:solidFill>
                <a:schemeClr val="bg1"/>
              </a:solidFill>
            </a:endParaRPr>
          </a:p>
        </p:txBody>
      </p:sp>
      <p:sp>
        <p:nvSpPr>
          <p:cNvPr id="4" name="TextBox 3"/>
          <p:cNvSpPr txBox="1"/>
          <p:nvPr/>
        </p:nvSpPr>
        <p:spPr>
          <a:xfrm>
            <a:off x="478146" y="3584448"/>
            <a:ext cx="6702942" cy="830997"/>
          </a:xfrm>
          <a:prstGeom prst="rect">
            <a:avLst/>
          </a:prstGeom>
          <a:noFill/>
        </p:spPr>
        <p:txBody>
          <a:bodyPr wrap="square" rtlCol="0">
            <a:spAutoFit/>
          </a:bodyPr>
          <a:lstStyle/>
          <a:p>
            <a:r>
              <a:rPr lang="en-US" sz="4800" dirty="0" smtClean="0">
                <a:solidFill>
                  <a:schemeClr val="bg1"/>
                </a:solidFill>
              </a:rPr>
              <a:t>-</a:t>
            </a:r>
            <a:r>
              <a:rPr lang="en-US" sz="4800" dirty="0" err="1" smtClean="0">
                <a:solidFill>
                  <a:schemeClr val="bg1"/>
                </a:solidFill>
              </a:rPr>
              <a:t>Prasanna</a:t>
            </a:r>
            <a:r>
              <a:rPr lang="en-US" sz="4800" dirty="0" smtClean="0">
                <a:solidFill>
                  <a:schemeClr val="bg1"/>
                </a:solidFill>
              </a:rPr>
              <a:t> </a:t>
            </a:r>
            <a:r>
              <a:rPr lang="en-US" sz="4800" dirty="0" err="1" smtClean="0">
                <a:solidFill>
                  <a:schemeClr val="bg1"/>
                </a:solidFill>
              </a:rPr>
              <a:t>Venkatesh</a:t>
            </a:r>
            <a:endParaRPr lang="en-US" sz="4800" dirty="0">
              <a:solidFill>
                <a:schemeClr val="bg1"/>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Authentication </a:t>
            </a:r>
            <a:r>
              <a:rPr lang="en-US" b="1" dirty="0"/>
              <a:t>using </a:t>
            </a:r>
            <a:r>
              <a:rPr lang="en-US" b="1" dirty="0" smtClean="0"/>
              <a:t>Passport</a:t>
            </a:r>
            <a:endParaRPr lang="en-US" b="1" dirty="0"/>
          </a:p>
        </p:txBody>
      </p:sp>
      <p:sp>
        <p:nvSpPr>
          <p:cNvPr id="40962" name="Text Placeholder 11"/>
          <p:cNvSpPr>
            <a:spLocks noGrp="1"/>
          </p:cNvSpPr>
          <p:nvPr>
            <p:ph type="body" sz="quarter" idx="10"/>
          </p:nvPr>
        </p:nvSpPr>
        <p:spPr>
          <a:xfrm>
            <a:off x="487363" y="1207177"/>
            <a:ext cx="8169274" cy="4800600"/>
          </a:xfrm>
        </p:spPr>
        <p:txBody>
          <a:bodyPr/>
          <a:lstStyle/>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What </a:t>
            </a:r>
            <a:r>
              <a:rPr lang="en-US" sz="2400" dirty="0">
                <a:solidFill>
                  <a:schemeClr val="tx1"/>
                </a:solidFill>
                <a:latin typeface="SapientCentroSlab-Light" charset="0"/>
              </a:rPr>
              <a:t>is </a:t>
            </a:r>
            <a:r>
              <a:rPr lang="en-US" sz="2400" dirty="0" smtClean="0">
                <a:solidFill>
                  <a:schemeClr val="tx1"/>
                </a:solidFill>
                <a:latin typeface="SapientCentroSlab-Light" charset="0"/>
              </a:rPr>
              <a:t>Passport</a:t>
            </a:r>
          </a:p>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Configure Passport</a:t>
            </a:r>
          </a:p>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Authentication Providers and Schemes</a:t>
            </a:r>
          </a:p>
          <a:p>
            <a:pPr fontAlgn="base">
              <a:spcBef>
                <a:spcPct val="0"/>
              </a:spcBef>
              <a:buFont typeface="Calibri" charset="0"/>
              <a:buAutoNum type="arabicPeriod"/>
            </a:pPr>
            <a:endParaRPr lang="en-US" sz="2400" dirty="0" smtClean="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Create HTTP and HTTPS server and where they are used for the TODO application</a:t>
            </a:r>
          </a:p>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Working </a:t>
            </a:r>
            <a:r>
              <a:rPr lang="en-US" sz="2400" dirty="0">
                <a:solidFill>
                  <a:schemeClr val="tx1"/>
                </a:solidFill>
                <a:latin typeface="SapientCentroSlab-Light" charset="0"/>
              </a:rPr>
              <a:t>example with Express/Jade on Register/Login and Logout </a:t>
            </a:r>
            <a:r>
              <a:rPr lang="en-US" sz="2400" dirty="0" smtClean="0">
                <a:solidFill>
                  <a:schemeClr val="tx1"/>
                </a:solidFill>
                <a:latin typeface="SapientCentroSlab-Light" charset="0"/>
              </a:rPr>
              <a:t>functionality</a:t>
            </a:r>
            <a:endParaRPr lang="en-US" sz="2400" dirty="0">
              <a:solidFill>
                <a:schemeClr val="tx1"/>
              </a:solidFill>
              <a:latin typeface="SapientCentroSlab-Light"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What is Passport?</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a:solidFill>
                  <a:srgbClr val="000000"/>
                </a:solidFill>
              </a:rPr>
              <a:t>Passport is </a:t>
            </a:r>
            <a:r>
              <a:rPr lang="en-US" sz="2000" dirty="0" smtClean="0">
                <a:solidFill>
                  <a:srgbClr val="000000"/>
                </a:solidFill>
              </a:rPr>
              <a:t>an authentication </a:t>
            </a:r>
            <a:r>
              <a:rPr lang="en-US" sz="2000" dirty="0">
                <a:solidFill>
                  <a:srgbClr val="000000"/>
                </a:solidFill>
              </a:rPr>
              <a:t>middleware for </a:t>
            </a:r>
            <a:r>
              <a:rPr lang="en-US" sz="2000" dirty="0" smtClean="0">
                <a:solidFill>
                  <a:srgbClr val="000000"/>
                </a:solidFill>
              </a:rPr>
              <a:t>Node designed to serve authentication requests.</a:t>
            </a:r>
          </a:p>
          <a:p>
            <a:pPr marL="0" indent="0">
              <a:buNone/>
            </a:pPr>
            <a:endParaRPr lang="en-US" sz="2000" dirty="0" smtClean="0">
              <a:solidFill>
                <a:srgbClr val="000000"/>
              </a:solidFill>
            </a:endParaRPr>
          </a:p>
          <a:p>
            <a:pPr marL="285750" indent="-285750">
              <a:buFont typeface="Wingdings" charset="2"/>
              <a:buChar char="u"/>
            </a:pPr>
            <a:r>
              <a:rPr lang="en-US" sz="2000" dirty="0">
                <a:solidFill>
                  <a:srgbClr val="000000"/>
                </a:solidFill>
              </a:rPr>
              <a:t>By providing itself as a middleware, Passport does an excellent job at separating the other concerns of a web application from its authentication needs. </a:t>
            </a:r>
            <a:endParaRPr lang="en-US" sz="2000" dirty="0" smtClean="0">
              <a:solidFill>
                <a:srgbClr val="000000"/>
              </a:solidFill>
            </a:endParaRP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Passport can be easily configured in to an Express based application </a:t>
            </a: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Easy to install   </a:t>
            </a:r>
            <a:r>
              <a:rPr lang="en-US" sz="2000" dirty="0" smtClean="0">
                <a:solidFill>
                  <a:schemeClr val="tx2"/>
                </a:solidFill>
              </a:rPr>
              <a:t>$ </a:t>
            </a:r>
            <a:r>
              <a:rPr lang="en-US" sz="2000" b="1" i="1" dirty="0" smtClean="0">
                <a:solidFill>
                  <a:schemeClr val="tx2"/>
                </a:solidFill>
              </a:rPr>
              <a:t>npm install passport</a:t>
            </a:r>
          </a:p>
          <a:p>
            <a:pPr marL="0" indent="0">
              <a:buNone/>
            </a:pPr>
            <a:endParaRPr lang="en-US" sz="2000" b="1" i="1" dirty="0" smtClean="0">
              <a:solidFill>
                <a:schemeClr val="tx2"/>
              </a:solidFill>
            </a:endParaRPr>
          </a:p>
          <a:p>
            <a:pPr marL="285750" indent="-285750">
              <a:buFont typeface="Wingdings" charset="2"/>
              <a:buChar char="u"/>
            </a:pPr>
            <a:r>
              <a:rPr lang="en-US" sz="2000" dirty="0" smtClean="0">
                <a:solidFill>
                  <a:srgbClr val="000000"/>
                </a:solidFill>
              </a:rPr>
              <a:t>Authentication is performed by calling </a:t>
            </a:r>
            <a:r>
              <a:rPr lang="en-US" sz="2000" dirty="0" err="1" smtClean="0">
                <a:solidFill>
                  <a:srgbClr val="159DEB"/>
                </a:solidFill>
              </a:rPr>
              <a:t>passport.authenticate</a:t>
            </a:r>
            <a:r>
              <a:rPr lang="en-US" sz="2000" dirty="0" smtClean="0">
                <a:solidFill>
                  <a:srgbClr val="159DEB"/>
                </a:solidFill>
              </a:rPr>
              <a:t>()</a:t>
            </a:r>
            <a:r>
              <a:rPr lang="en-US" sz="2000" dirty="0" smtClean="0">
                <a:solidFill>
                  <a:srgbClr val="D21118"/>
                </a:solidFill>
              </a:rPr>
              <a:t> </a:t>
            </a:r>
            <a:r>
              <a:rPr lang="en-US" sz="2000" dirty="0" smtClean="0">
                <a:solidFill>
                  <a:schemeClr val="tx1"/>
                </a:solidFill>
              </a:rPr>
              <a:t>and need to the specify the authentication strategy to be used.</a:t>
            </a:r>
          </a:p>
          <a:p>
            <a:pPr marL="0" indent="0">
              <a:buNone/>
            </a:pPr>
            <a:endParaRPr lang="en-US" sz="1800" dirty="0" smtClean="0">
              <a:solidFill>
                <a:srgbClr val="000000"/>
              </a:solidFill>
            </a:endParaRPr>
          </a:p>
        </p:txBody>
      </p:sp>
    </p:spTree>
    <p:extLst>
      <p:ext uri="{BB962C8B-B14F-4D97-AF65-F5344CB8AC3E}">
        <p14:creationId xmlns:p14="http://schemas.microsoft.com/office/powerpoint/2010/main" val="21287445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419" y="5986926"/>
            <a:ext cx="8461257" cy="871074"/>
          </a:xfrm>
        </p:spPr>
        <p:txBody>
          <a:bodyPr/>
          <a:lstStyle/>
          <a:p>
            <a:endParaRPr lang="en-US" b="1" u="sng" dirty="0">
              <a:solidFill>
                <a:schemeClr val="tx1"/>
              </a:solidFill>
            </a:endParaRPr>
          </a:p>
          <a:p>
            <a:r>
              <a:rPr lang="en-US" b="1" u="sng" dirty="0" smtClean="0">
                <a:solidFill>
                  <a:schemeClr val="tx1"/>
                </a:solidFill>
              </a:rPr>
              <a:t>https</a:t>
            </a:r>
            <a:r>
              <a:rPr lang="en-US" b="1" u="sng" dirty="0">
                <a:solidFill>
                  <a:schemeClr val="tx1"/>
                </a:solidFill>
              </a:rPr>
              <a:t>://</a:t>
            </a:r>
            <a:r>
              <a:rPr lang="en-US" b="1" u="sng" dirty="0" err="1">
                <a:solidFill>
                  <a:schemeClr val="tx1"/>
                </a:solidFill>
              </a:rPr>
              <a:t>github.com</a:t>
            </a:r>
            <a:r>
              <a:rPr lang="en-US" b="1" u="sng" dirty="0">
                <a:solidFill>
                  <a:schemeClr val="tx1"/>
                </a:solidFill>
              </a:rPr>
              <a:t>/</a:t>
            </a:r>
            <a:r>
              <a:rPr lang="en-US" b="1" u="sng" dirty="0" err="1">
                <a:solidFill>
                  <a:schemeClr val="tx1"/>
                </a:solidFill>
              </a:rPr>
              <a:t>joyent</a:t>
            </a:r>
            <a:r>
              <a:rPr lang="en-US" b="1" u="sng" dirty="0">
                <a:solidFill>
                  <a:schemeClr val="tx1"/>
                </a:solidFill>
              </a:rPr>
              <a:t>/node/wiki/Projects,-Applications,-and-Companies-Using-Node</a:t>
            </a:r>
          </a:p>
          <a:p>
            <a:endParaRPr lang="en-US" dirty="0"/>
          </a:p>
        </p:txBody>
      </p:sp>
      <p:pic>
        <p:nvPicPr>
          <p:cNvPr id="4" name="Picture 3" descr="3763472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77" y="415544"/>
            <a:ext cx="6707906" cy="5702272"/>
          </a:xfrm>
          <a:prstGeom prst="rect">
            <a:avLst/>
          </a:prstGeom>
        </p:spPr>
      </p:pic>
    </p:spTree>
    <p:extLst>
      <p:ext uri="{BB962C8B-B14F-4D97-AF65-F5344CB8AC3E}">
        <p14:creationId xmlns:p14="http://schemas.microsoft.com/office/powerpoint/2010/main" val="3375788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93776" y="231648"/>
            <a:ext cx="8165592" cy="838737"/>
          </a:xfrm>
        </p:spPr>
        <p:txBody>
          <a:bodyPr/>
          <a:lstStyle/>
          <a:p>
            <a:r>
              <a:rPr lang="en-US" sz="2800" b="1" dirty="0" smtClean="0"/>
              <a:t>What is Passport?</a:t>
            </a:r>
            <a:br>
              <a:rPr lang="en-US" sz="2800" b="1" dirty="0" smtClean="0"/>
            </a:br>
            <a:endParaRPr lang="en-US" b="1" dirty="0"/>
          </a:p>
        </p:txBody>
      </p:sp>
      <p:sp>
        <p:nvSpPr>
          <p:cNvPr id="4" name="Text Placeholder 3"/>
          <p:cNvSpPr>
            <a:spLocks noGrp="1"/>
          </p:cNvSpPr>
          <p:nvPr>
            <p:ph type="body" sz="quarter" idx="10"/>
          </p:nvPr>
        </p:nvSpPr>
        <p:spPr>
          <a:xfrm>
            <a:off x="487363" y="1268137"/>
            <a:ext cx="8169274" cy="4800600"/>
          </a:xfrm>
        </p:spPr>
        <p:txBody>
          <a:bodyPr/>
          <a:lstStyle/>
          <a:p>
            <a:pPr marL="285750" indent="-285750">
              <a:buFont typeface="Wingdings" charset="2"/>
              <a:buChar char="u"/>
            </a:pPr>
            <a:r>
              <a:rPr lang="en-US" sz="2000" dirty="0" smtClean="0">
                <a:solidFill>
                  <a:srgbClr val="000000"/>
                </a:solidFill>
              </a:rPr>
              <a:t>The function signature of authenticate makes it easy to configure as a route middleware using applications like Express.</a:t>
            </a: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Simple Usage:</a:t>
            </a:r>
          </a:p>
          <a:p>
            <a:pPr lvl="3" indent="0">
              <a:buNone/>
            </a:pPr>
            <a:r>
              <a:rPr lang="en-US" sz="2000" i="1" dirty="0" err="1">
                <a:solidFill>
                  <a:schemeClr val="tx2"/>
                </a:solidFill>
              </a:rPr>
              <a:t>app.post</a:t>
            </a:r>
            <a:r>
              <a:rPr lang="en-US" sz="2000" i="1" dirty="0">
                <a:solidFill>
                  <a:schemeClr val="tx2"/>
                </a:solidFill>
              </a:rPr>
              <a:t>('/login', </a:t>
            </a:r>
            <a:r>
              <a:rPr lang="en-US" sz="2000" i="1" dirty="0" err="1">
                <a:solidFill>
                  <a:schemeClr val="tx2"/>
                </a:solidFill>
              </a:rPr>
              <a:t>passport.authenticate</a:t>
            </a:r>
            <a:r>
              <a:rPr lang="en-US" sz="2000" i="1" dirty="0">
                <a:solidFill>
                  <a:schemeClr val="tx2"/>
                </a:solidFill>
              </a:rPr>
              <a:t>('local', { </a:t>
            </a:r>
            <a:r>
              <a:rPr lang="en-US" sz="2000" i="1" dirty="0" err="1">
                <a:solidFill>
                  <a:schemeClr val="tx2"/>
                </a:solidFill>
              </a:rPr>
              <a:t>successRedirect</a:t>
            </a:r>
            <a:r>
              <a:rPr lang="en-US" sz="2000" i="1" dirty="0">
                <a:solidFill>
                  <a:schemeClr val="tx2"/>
                </a:solidFill>
              </a:rPr>
              <a:t>: '</a:t>
            </a:r>
            <a:r>
              <a:rPr lang="en-US" sz="2000" i="1" dirty="0" smtClean="0">
                <a:solidFill>
                  <a:schemeClr val="tx2"/>
                </a:solidFill>
              </a:rPr>
              <a:t>/’, </a:t>
            </a:r>
            <a:r>
              <a:rPr lang="en-US" sz="2000" i="1" dirty="0" err="1" smtClean="0">
                <a:solidFill>
                  <a:schemeClr val="tx2"/>
                </a:solidFill>
              </a:rPr>
              <a:t>failureRedirect</a:t>
            </a:r>
            <a:r>
              <a:rPr lang="en-US" sz="2000" i="1" dirty="0">
                <a:solidFill>
                  <a:schemeClr val="tx2"/>
                </a:solidFill>
              </a:rPr>
              <a:t>: '/login' }))</a:t>
            </a:r>
            <a:r>
              <a:rPr lang="en-US" sz="2000" i="1" dirty="0" smtClean="0">
                <a:solidFill>
                  <a:schemeClr val="tx2"/>
                </a:solidFill>
              </a:rPr>
              <a:t>;</a:t>
            </a:r>
          </a:p>
          <a:p>
            <a:pPr marL="0" indent="0">
              <a:buNone/>
            </a:pPr>
            <a:endParaRPr lang="en-US" sz="2000" i="1" dirty="0" smtClean="0">
              <a:solidFill>
                <a:schemeClr val="tx2"/>
              </a:solidFill>
            </a:endParaRPr>
          </a:p>
          <a:p>
            <a:pPr>
              <a:buFont typeface="Wingdings" charset="2"/>
              <a:buChar char="u"/>
            </a:pPr>
            <a:r>
              <a:rPr lang="en-US" sz="2000" dirty="0">
                <a:solidFill>
                  <a:srgbClr val="000000"/>
                </a:solidFill>
              </a:rPr>
              <a:t>Failed authentication by default is returned a 401 unauthorized status</a:t>
            </a:r>
            <a:r>
              <a:rPr lang="en-US" sz="2000" dirty="0" smtClean="0">
                <a:solidFill>
                  <a:srgbClr val="000000"/>
                </a:solidFill>
              </a:rPr>
              <a:t>.</a:t>
            </a:r>
            <a:endParaRPr lang="en-US" sz="2000" i="1" dirty="0" smtClean="0">
              <a:solidFill>
                <a:schemeClr val="tx2"/>
              </a:solidFill>
            </a:endParaRP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After successful authentication a redirect is issued and we move on to the next stage.</a:t>
            </a: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Additionally We can disable sessions and also use custom callbacks.</a:t>
            </a:r>
          </a:p>
        </p:txBody>
      </p:sp>
    </p:spTree>
    <p:extLst>
      <p:ext uri="{BB962C8B-B14F-4D97-AF65-F5344CB8AC3E}">
        <p14:creationId xmlns:p14="http://schemas.microsoft.com/office/powerpoint/2010/main" val="16451667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b="1" dirty="0" smtClean="0">
                <a:latin typeface="+mj-lt"/>
              </a:rPr>
              <a:t>Configuring Passport </a:t>
            </a:r>
            <a:endParaRPr lang="en-US" sz="3200"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b="1" dirty="0">
                <a:solidFill>
                  <a:srgbClr val="000000"/>
                </a:solidFill>
              </a:rPr>
              <a:t>Authentication </a:t>
            </a:r>
            <a:r>
              <a:rPr lang="en-US" sz="2000" b="1" dirty="0" smtClean="0">
                <a:solidFill>
                  <a:srgbClr val="000000"/>
                </a:solidFill>
              </a:rPr>
              <a:t>strategies</a:t>
            </a:r>
          </a:p>
          <a:p>
            <a:pPr marL="285750" indent="-285750"/>
            <a:endParaRPr lang="en-US" sz="2000" dirty="0" smtClean="0">
              <a:solidFill>
                <a:srgbClr val="000000"/>
              </a:solidFill>
            </a:endParaRPr>
          </a:p>
          <a:p>
            <a:pPr marL="342900" indent="-342900">
              <a:buFont typeface="+mj-lt"/>
              <a:buAutoNum type="arabicPeriod"/>
            </a:pPr>
            <a:r>
              <a:rPr lang="en-US" sz="2000" dirty="0" smtClean="0">
                <a:solidFill>
                  <a:srgbClr val="000000"/>
                </a:solidFill>
              </a:rPr>
              <a:t>Passport uses </a:t>
            </a:r>
            <a:r>
              <a:rPr lang="en-US" sz="2000" i="1" dirty="0" smtClean="0">
                <a:solidFill>
                  <a:srgbClr val="000000"/>
                </a:solidFill>
              </a:rPr>
              <a:t>strategies</a:t>
            </a:r>
            <a:r>
              <a:rPr lang="en-US" sz="2000" dirty="0" smtClean="0">
                <a:solidFill>
                  <a:srgbClr val="000000"/>
                </a:solidFill>
              </a:rPr>
              <a:t> to authenticate requests. Different strategies are basic username/</a:t>
            </a:r>
            <a:r>
              <a:rPr lang="en-US" sz="2000" dirty="0">
                <a:solidFill>
                  <a:srgbClr val="000000"/>
                </a:solidFill>
              </a:rPr>
              <a:t>password check </a:t>
            </a:r>
            <a:r>
              <a:rPr lang="en-US" sz="2000" i="1" dirty="0">
                <a:solidFill>
                  <a:schemeClr val="tx2"/>
                </a:solidFill>
              </a:rPr>
              <a:t>$ npm install passport-local</a:t>
            </a:r>
            <a:r>
              <a:rPr lang="en-US" sz="2000" dirty="0">
                <a:solidFill>
                  <a:srgbClr val="000000"/>
                </a:solidFill>
              </a:rPr>
              <a:t>, </a:t>
            </a:r>
            <a:r>
              <a:rPr lang="en-US" sz="2000" dirty="0" smtClean="0">
                <a:solidFill>
                  <a:srgbClr val="000000"/>
                </a:solidFill>
              </a:rPr>
              <a:t>authentication using </a:t>
            </a:r>
            <a:r>
              <a:rPr lang="en-US" sz="2000" i="1" dirty="0" err="1" smtClean="0">
                <a:solidFill>
                  <a:schemeClr val="tx1"/>
                </a:solidFill>
              </a:rPr>
              <a:t>Oauth</a:t>
            </a:r>
            <a:r>
              <a:rPr lang="en-US" sz="2000" dirty="0">
                <a:solidFill>
                  <a:schemeClr val="tx1"/>
                </a:solidFill>
              </a:rPr>
              <a:t> </a:t>
            </a:r>
            <a:r>
              <a:rPr lang="en-US" sz="2000" i="1" dirty="0">
                <a:solidFill>
                  <a:schemeClr val="tx2"/>
                </a:solidFill>
              </a:rPr>
              <a:t>$ npm install </a:t>
            </a:r>
            <a:r>
              <a:rPr lang="en-US" sz="2000" i="1" dirty="0" smtClean="0">
                <a:solidFill>
                  <a:schemeClr val="tx2"/>
                </a:solidFill>
              </a:rPr>
              <a:t>passport-</a:t>
            </a:r>
            <a:r>
              <a:rPr lang="en-US" sz="2000" i="1" dirty="0" err="1" smtClean="0">
                <a:solidFill>
                  <a:schemeClr val="tx2"/>
                </a:solidFill>
              </a:rPr>
              <a:t>oauth</a:t>
            </a:r>
            <a:r>
              <a:rPr lang="en-US" sz="2000" i="1" dirty="0" smtClean="0">
                <a:solidFill>
                  <a:schemeClr val="tx2"/>
                </a:solidFill>
              </a:rPr>
              <a:t> </a:t>
            </a:r>
            <a:r>
              <a:rPr lang="en-US" sz="2000" dirty="0" smtClean="0">
                <a:solidFill>
                  <a:srgbClr val="000000"/>
                </a:solidFill>
              </a:rPr>
              <a:t>and federated login using </a:t>
            </a:r>
            <a:r>
              <a:rPr lang="en-US" sz="2000" i="1" dirty="0" err="1" smtClean="0">
                <a:solidFill>
                  <a:schemeClr val="tx1"/>
                </a:solidFill>
              </a:rPr>
              <a:t>OpenID</a:t>
            </a:r>
            <a:r>
              <a:rPr lang="en-US" sz="2000" i="1" dirty="0" smtClean="0">
                <a:solidFill>
                  <a:schemeClr val="tx1"/>
                </a:solidFill>
              </a:rPr>
              <a:t> </a:t>
            </a:r>
            <a:r>
              <a:rPr lang="en-US" sz="2000" i="1" dirty="0">
                <a:solidFill>
                  <a:schemeClr val="tx2"/>
                </a:solidFill>
              </a:rPr>
              <a:t>$ </a:t>
            </a:r>
            <a:r>
              <a:rPr lang="en-US" sz="2000" i="1" dirty="0" err="1">
                <a:solidFill>
                  <a:schemeClr val="tx2"/>
                </a:solidFill>
              </a:rPr>
              <a:t>npm</a:t>
            </a:r>
            <a:r>
              <a:rPr lang="en-US" sz="2000" i="1" dirty="0">
                <a:solidFill>
                  <a:schemeClr val="tx2"/>
                </a:solidFill>
              </a:rPr>
              <a:t> install passport</a:t>
            </a:r>
            <a:r>
              <a:rPr lang="en-US" sz="2000" i="1" dirty="0" smtClean="0">
                <a:solidFill>
                  <a:schemeClr val="tx2"/>
                </a:solidFill>
              </a:rPr>
              <a:t>-</a:t>
            </a:r>
            <a:r>
              <a:rPr lang="en-US" sz="2000" i="1" dirty="0" err="1" smtClean="0">
                <a:solidFill>
                  <a:schemeClr val="tx2"/>
                </a:solidFill>
              </a:rPr>
              <a:t>openid</a:t>
            </a:r>
            <a:r>
              <a:rPr lang="en-US" sz="2000" dirty="0" smtClean="0">
                <a:solidFill>
                  <a:srgbClr val="000000"/>
                </a:solidFill>
              </a:rPr>
              <a:t>.</a:t>
            </a:r>
          </a:p>
          <a:p>
            <a:pPr marL="342900" indent="-342900"/>
            <a:endParaRPr lang="en-US" sz="2000" dirty="0" smtClean="0">
              <a:solidFill>
                <a:srgbClr val="000000"/>
              </a:solidFill>
            </a:endParaRPr>
          </a:p>
          <a:p>
            <a:pPr marL="342900" indent="-342900"/>
            <a:endParaRPr lang="en-US" sz="2000" dirty="0" smtClean="0">
              <a:solidFill>
                <a:srgbClr val="000000"/>
              </a:solidFill>
            </a:endParaRPr>
          </a:p>
          <a:p>
            <a:pPr marL="342900" indent="-342900"/>
            <a:r>
              <a:rPr lang="en-US" sz="2000" dirty="0" smtClean="0">
                <a:solidFill>
                  <a:srgbClr val="000000"/>
                </a:solidFill>
              </a:rPr>
              <a:t>2.	The strategy configuration is supplied via use() function.  A typical way to configure is provided below:</a:t>
            </a:r>
          </a:p>
          <a:p>
            <a:pPr lvl="2" indent="0">
              <a:buNone/>
            </a:pPr>
            <a:r>
              <a:rPr lang="en-US" sz="2000" i="1" dirty="0" err="1" smtClean="0">
                <a:solidFill>
                  <a:srgbClr val="159DEB"/>
                </a:solidFill>
              </a:rPr>
              <a:t>var</a:t>
            </a:r>
            <a:r>
              <a:rPr lang="en-US" sz="2000" i="1" dirty="0" smtClean="0">
                <a:solidFill>
                  <a:srgbClr val="159DEB"/>
                </a:solidFill>
              </a:rPr>
              <a:t> passport = require('passport’) </a:t>
            </a:r>
            <a:r>
              <a:rPr lang="en-US" sz="2000" i="1" dirty="0">
                <a:solidFill>
                  <a:srgbClr val="159DEB"/>
                </a:solidFill>
              </a:rPr>
              <a:t>, </a:t>
            </a:r>
            <a:r>
              <a:rPr lang="en-US" sz="2000" i="1" dirty="0" err="1">
                <a:solidFill>
                  <a:srgbClr val="159DEB"/>
                </a:solidFill>
              </a:rPr>
              <a:t>LocalStrategy</a:t>
            </a:r>
            <a:r>
              <a:rPr lang="en-US" sz="2000" i="1" dirty="0">
                <a:solidFill>
                  <a:srgbClr val="159DEB"/>
                </a:solidFill>
              </a:rPr>
              <a:t> = require('passport-local').Strategy</a:t>
            </a:r>
            <a:r>
              <a:rPr lang="en-US" sz="2000" i="1" dirty="0" smtClean="0">
                <a:solidFill>
                  <a:srgbClr val="159DEB"/>
                </a:solidFill>
              </a:rPr>
              <a:t>;</a:t>
            </a:r>
            <a:endParaRPr lang="en-US" sz="2000" i="1" dirty="0">
              <a:solidFill>
                <a:srgbClr val="159DEB"/>
              </a:solidFill>
            </a:endParaRPr>
          </a:p>
          <a:p>
            <a:pPr lvl="2" indent="0">
              <a:buNone/>
            </a:pPr>
            <a:r>
              <a:rPr lang="en-US" sz="2000" i="1" dirty="0" err="1">
                <a:solidFill>
                  <a:srgbClr val="159DEB"/>
                </a:solidFill>
              </a:rPr>
              <a:t>passport.use</a:t>
            </a:r>
            <a:r>
              <a:rPr lang="en-US" sz="2000" i="1" dirty="0">
                <a:solidFill>
                  <a:srgbClr val="159DEB"/>
                </a:solidFill>
              </a:rPr>
              <a:t>(new </a:t>
            </a:r>
            <a:r>
              <a:rPr lang="en-US" sz="2000" i="1" dirty="0" err="1">
                <a:solidFill>
                  <a:srgbClr val="159DEB"/>
                </a:solidFill>
              </a:rPr>
              <a:t>LocalStrategy</a:t>
            </a:r>
            <a:r>
              <a:rPr lang="en-US" sz="2000" i="1" dirty="0" smtClean="0">
                <a:solidFill>
                  <a:srgbClr val="159DEB"/>
                </a:solidFill>
              </a:rPr>
              <a:t>(function</a:t>
            </a:r>
            <a:r>
              <a:rPr lang="en-US" sz="2000" i="1" dirty="0">
                <a:solidFill>
                  <a:srgbClr val="159DEB"/>
                </a:solidFill>
              </a:rPr>
              <a:t>(username, password, done) </a:t>
            </a:r>
            <a:r>
              <a:rPr lang="en-US" sz="2000" i="1" dirty="0" smtClean="0">
                <a:solidFill>
                  <a:srgbClr val="159DEB"/>
                </a:solidFill>
              </a:rPr>
              <a:t>{} ));</a:t>
            </a:r>
          </a:p>
        </p:txBody>
      </p:sp>
    </p:spTree>
    <p:extLst>
      <p:ext uri="{BB962C8B-B14F-4D97-AF65-F5344CB8AC3E}">
        <p14:creationId xmlns:p14="http://schemas.microsoft.com/office/powerpoint/2010/main" val="15218820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b="1" dirty="0" smtClean="0">
                <a:latin typeface="+mj-lt"/>
              </a:rPr>
              <a:t>Configuring Passport</a:t>
            </a:r>
            <a:endParaRPr lang="en-US" sz="3200"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b="1" dirty="0">
                <a:solidFill>
                  <a:srgbClr val="000000"/>
                </a:solidFill>
              </a:rPr>
              <a:t>Authentication </a:t>
            </a:r>
            <a:r>
              <a:rPr lang="en-US" sz="2000" b="1" dirty="0" smtClean="0">
                <a:solidFill>
                  <a:srgbClr val="000000"/>
                </a:solidFill>
              </a:rPr>
              <a:t>strategies</a:t>
            </a:r>
          </a:p>
          <a:p>
            <a:pPr marL="285750" indent="-285750"/>
            <a:endParaRPr lang="en-US" sz="2000" dirty="0" smtClean="0">
              <a:solidFill>
                <a:srgbClr val="000000"/>
              </a:solidFill>
            </a:endParaRPr>
          </a:p>
          <a:p>
            <a:pPr marL="285750" indent="-285750"/>
            <a:r>
              <a:rPr lang="en-US" sz="2000" dirty="0" smtClean="0">
                <a:solidFill>
                  <a:srgbClr val="000000"/>
                </a:solidFill>
              </a:rPr>
              <a:t>3. 	Strategies needs a verify callback. The purpose of a verify      	callback is to find the user that possesses a set of     	credentials</a:t>
            </a:r>
          </a:p>
          <a:p>
            <a:pPr marL="285750" indent="-285750"/>
            <a:r>
              <a:rPr lang="en-US" sz="2000" dirty="0" smtClean="0">
                <a:solidFill>
                  <a:srgbClr val="000000"/>
                </a:solidFill>
              </a:rPr>
              <a:t>4.	  Application middleware &amp; Sessions</a:t>
            </a:r>
          </a:p>
          <a:p>
            <a:pPr marL="285750" indent="-285750"/>
            <a:r>
              <a:rPr lang="en-US" sz="2000" dirty="0" smtClean="0">
                <a:solidFill>
                  <a:srgbClr val="000000"/>
                </a:solidFill>
              </a:rPr>
              <a:t>     Using an Express based application, we can initialize a 		  passport something like this - </a:t>
            </a:r>
            <a:r>
              <a:rPr lang="en-US" sz="2000" dirty="0" err="1" smtClean="0">
                <a:solidFill>
                  <a:srgbClr val="000000"/>
                </a:solidFill>
              </a:rPr>
              <a:t>passport.initialize</a:t>
            </a:r>
            <a:r>
              <a:rPr lang="en-US" sz="2000" dirty="0" smtClean="0">
                <a:solidFill>
                  <a:srgbClr val="000000"/>
                </a:solidFill>
              </a:rPr>
              <a:t>().</a:t>
            </a:r>
          </a:p>
          <a:p>
            <a:pPr marL="285750" indent="-285750"/>
            <a:endParaRPr lang="en-US" sz="2000" dirty="0" smtClean="0">
              <a:solidFill>
                <a:srgbClr val="000000"/>
              </a:solidFill>
            </a:endParaRPr>
          </a:p>
          <a:p>
            <a:pPr marL="285750" indent="-285750"/>
            <a:r>
              <a:rPr lang="en-US" sz="2000" dirty="0" smtClean="0">
                <a:solidFill>
                  <a:srgbClr val="000000"/>
                </a:solidFill>
              </a:rPr>
              <a:t>    Configure Passport something like this   	</a:t>
            </a:r>
            <a:r>
              <a:rPr lang="en-US" sz="2000" dirty="0" err="1" smtClean="0">
                <a:solidFill>
                  <a:srgbClr val="000000"/>
                </a:solidFill>
              </a:rPr>
              <a:t>app.configure</a:t>
            </a:r>
            <a:r>
              <a:rPr lang="en-US" sz="2000" dirty="0" smtClean="0">
                <a:solidFill>
                  <a:srgbClr val="000000"/>
                </a:solidFill>
              </a:rPr>
              <a:t>(function() { });</a:t>
            </a:r>
          </a:p>
          <a:p>
            <a:pPr marL="285750" indent="-285750"/>
            <a:r>
              <a:rPr lang="en-US" sz="2000" dirty="0" smtClean="0">
                <a:solidFill>
                  <a:srgbClr val="000000"/>
                </a:solidFill>
              </a:rPr>
              <a:t>    For </a:t>
            </a:r>
            <a:r>
              <a:rPr lang="en-US" sz="2000" b="1" dirty="0" smtClean="0">
                <a:solidFill>
                  <a:srgbClr val="000000"/>
                </a:solidFill>
              </a:rPr>
              <a:t>Persistent login</a:t>
            </a:r>
            <a:r>
              <a:rPr lang="en-US" sz="2000" dirty="0" smtClean="0">
                <a:solidFill>
                  <a:srgbClr val="000000"/>
                </a:solidFill>
              </a:rPr>
              <a:t> sessions use </a:t>
            </a:r>
            <a:r>
              <a:rPr lang="en-US" sz="2000" dirty="0" err="1" smtClean="0">
                <a:solidFill>
                  <a:srgbClr val="000000"/>
                </a:solidFill>
              </a:rPr>
              <a:t>passport.session</a:t>
            </a:r>
            <a:r>
              <a:rPr lang="en-US" sz="2000" dirty="0" smtClean="0">
                <a:solidFill>
                  <a:srgbClr val="000000"/>
                </a:solidFill>
              </a:rPr>
              <a:t>(). </a:t>
            </a:r>
          </a:p>
          <a:p>
            <a:pPr marL="285750" indent="-285750"/>
            <a:r>
              <a:rPr lang="en-US" sz="2000" dirty="0" smtClean="0">
                <a:solidFill>
                  <a:srgbClr val="000000"/>
                </a:solidFill>
              </a:rPr>
              <a:t>    Passport will serialize and </a:t>
            </a:r>
            <a:r>
              <a:rPr lang="en-US" sz="2000" dirty="0" err="1" smtClean="0">
                <a:solidFill>
                  <a:srgbClr val="000000"/>
                </a:solidFill>
              </a:rPr>
              <a:t>deserialize</a:t>
            </a:r>
            <a:r>
              <a:rPr lang="en-US" sz="2000" dirty="0" smtClean="0">
                <a:solidFill>
                  <a:srgbClr val="000000"/>
                </a:solidFill>
              </a:rPr>
              <a:t> user instances to   	and from the session.</a:t>
            </a:r>
          </a:p>
          <a:p>
            <a:pPr marL="285750" indent="-285750"/>
            <a:r>
              <a:rPr lang="en-US" sz="2000" dirty="0" smtClean="0">
                <a:solidFill>
                  <a:srgbClr val="000000"/>
                </a:solidFill>
              </a:rPr>
              <a:t>   </a:t>
            </a:r>
          </a:p>
          <a:p>
            <a:pPr marL="285750" indent="-285750"/>
            <a:endParaRPr lang="en-US" sz="2000" dirty="0" smtClean="0">
              <a:solidFill>
                <a:srgbClr val="000000"/>
              </a:solidFill>
            </a:endParaRPr>
          </a:p>
          <a:p>
            <a:pPr marL="285750" indent="-285750"/>
            <a:endParaRPr lang="en-US" sz="2000" dirty="0" smtClean="0">
              <a:solidFill>
                <a:srgbClr val="000000"/>
              </a:solidFill>
            </a:endParaRPr>
          </a:p>
        </p:txBody>
      </p:sp>
    </p:spTree>
    <p:extLst>
      <p:ext uri="{BB962C8B-B14F-4D97-AF65-F5344CB8AC3E}">
        <p14:creationId xmlns:p14="http://schemas.microsoft.com/office/powerpoint/2010/main" val="15218820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latin typeface="+mj-lt"/>
              </a:rPr>
              <a:t>Authentication </a:t>
            </a:r>
            <a:r>
              <a:rPr lang="en-US" b="1" dirty="0" smtClean="0">
                <a:latin typeface="+mj-lt"/>
              </a:rPr>
              <a:t>Providers</a:t>
            </a:r>
            <a:endParaRPr lang="en-US" b="1" dirty="0">
              <a:latin typeface="+mj-lt"/>
            </a:endParaRPr>
          </a:p>
        </p:txBody>
      </p:sp>
      <p:sp>
        <p:nvSpPr>
          <p:cNvPr id="4" name="Text Placeholder 3"/>
          <p:cNvSpPr>
            <a:spLocks noGrp="1"/>
          </p:cNvSpPr>
          <p:nvPr>
            <p:ph type="body" sz="quarter" idx="10"/>
          </p:nvPr>
        </p:nvSpPr>
        <p:spPr>
          <a:xfrm>
            <a:off x="487363" y="426720"/>
            <a:ext cx="8169274" cy="6266688"/>
          </a:xfrm>
        </p:spPr>
        <p:txBody>
          <a:bodyPr/>
          <a:lstStyle/>
          <a:p>
            <a:pPr marL="285750" indent="-285750"/>
            <a:endParaRPr lang="en-US" sz="2000" dirty="0" smtClean="0">
              <a:solidFill>
                <a:srgbClr val="000000"/>
              </a:solidFill>
            </a:endParaRP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Different authentication providers</a:t>
            </a:r>
          </a:p>
          <a:p>
            <a:pPr marL="342900" indent="-342900">
              <a:buFont typeface="+mj-lt"/>
              <a:buAutoNum type="arabicPeriod"/>
            </a:pPr>
            <a:r>
              <a:rPr lang="en-US" sz="2000" b="1" dirty="0" smtClean="0">
                <a:solidFill>
                  <a:srgbClr val="000000"/>
                </a:solidFill>
              </a:rPr>
              <a:t>Facebook</a:t>
            </a:r>
            <a:r>
              <a:rPr lang="en-US" sz="2000" dirty="0" smtClean="0">
                <a:solidFill>
                  <a:srgbClr val="000000"/>
                </a:solidFill>
              </a:rPr>
              <a:t> : </a:t>
            </a:r>
            <a:r>
              <a:rPr lang="en-US" sz="2000" i="1" dirty="0" smtClean="0">
                <a:solidFill>
                  <a:srgbClr val="159DEB"/>
                </a:solidFill>
              </a:rPr>
              <a:t>$ </a:t>
            </a:r>
            <a:r>
              <a:rPr lang="en-US" sz="2000" i="1" dirty="0" err="1" smtClean="0">
                <a:solidFill>
                  <a:srgbClr val="159DEB"/>
                </a:solidFill>
              </a:rPr>
              <a:t>npm</a:t>
            </a:r>
            <a:r>
              <a:rPr lang="en-US" sz="2000" i="1" dirty="0" smtClean="0">
                <a:solidFill>
                  <a:srgbClr val="159DEB"/>
                </a:solidFill>
              </a:rPr>
              <a:t> install passport-</a:t>
            </a:r>
            <a:r>
              <a:rPr lang="en-US" sz="2000" i="1" dirty="0" err="1" smtClean="0">
                <a:solidFill>
                  <a:srgbClr val="159DEB"/>
                </a:solidFill>
              </a:rPr>
              <a:t>facebook</a:t>
            </a:r>
            <a:r>
              <a:rPr lang="en-US" sz="2000" i="1" dirty="0" smtClean="0">
                <a:solidFill>
                  <a:srgbClr val="159DEB"/>
                </a:solidFill>
              </a:rPr>
              <a:t>. </a:t>
            </a:r>
            <a:r>
              <a:rPr lang="en-US" sz="2000" dirty="0" smtClean="0">
                <a:solidFill>
                  <a:srgbClr val="000000"/>
                </a:solidFill>
              </a:rPr>
              <a:t>Uses Facebook strategy to authenticate requests using </a:t>
            </a:r>
            <a:r>
              <a:rPr lang="en-US" sz="2000" dirty="0" err="1" smtClean="0">
                <a:solidFill>
                  <a:srgbClr val="000000"/>
                </a:solidFill>
              </a:rPr>
              <a:t>facebook</a:t>
            </a:r>
            <a:r>
              <a:rPr lang="en-US" sz="2000" dirty="0" smtClean="0">
                <a:solidFill>
                  <a:srgbClr val="000000"/>
                </a:solidFill>
              </a:rPr>
              <a:t> account. It uses the </a:t>
            </a:r>
            <a:r>
              <a:rPr lang="en-US" sz="2000" dirty="0" err="1" smtClean="0">
                <a:solidFill>
                  <a:srgbClr val="000000"/>
                </a:solidFill>
              </a:rPr>
              <a:t>OAuth</a:t>
            </a:r>
            <a:r>
              <a:rPr lang="en-US" sz="2000" dirty="0" smtClean="0">
                <a:solidFill>
                  <a:srgbClr val="000000"/>
                </a:solidFill>
              </a:rPr>
              <a:t> 2.0 Principle.</a:t>
            </a:r>
          </a:p>
          <a:p>
            <a:pPr marL="342900" indent="-342900">
              <a:buFont typeface="+mj-lt"/>
              <a:buAutoNum type="arabicPeriod"/>
            </a:pPr>
            <a:r>
              <a:rPr lang="en-US" sz="2000" b="1" dirty="0" smtClean="0">
                <a:solidFill>
                  <a:srgbClr val="000000"/>
                </a:solidFill>
              </a:rPr>
              <a:t>Twitter</a:t>
            </a:r>
            <a:r>
              <a:rPr lang="en-US" sz="2000" dirty="0" smtClean="0">
                <a:solidFill>
                  <a:srgbClr val="000000"/>
                </a:solidFill>
              </a:rPr>
              <a:t>: </a:t>
            </a:r>
            <a:r>
              <a:rPr lang="en-US" sz="2000" i="1" dirty="0">
                <a:solidFill>
                  <a:srgbClr val="159DEB"/>
                </a:solidFill>
              </a:rPr>
              <a:t>$ </a:t>
            </a:r>
            <a:r>
              <a:rPr lang="en-US" sz="2000" i="1" dirty="0" err="1">
                <a:solidFill>
                  <a:srgbClr val="159DEB"/>
                </a:solidFill>
              </a:rPr>
              <a:t>npm</a:t>
            </a:r>
            <a:r>
              <a:rPr lang="en-US" sz="2000" i="1" dirty="0">
                <a:solidFill>
                  <a:srgbClr val="159DEB"/>
                </a:solidFill>
              </a:rPr>
              <a:t> install passport</a:t>
            </a:r>
            <a:r>
              <a:rPr lang="en-US" sz="2000" i="1" dirty="0" smtClean="0">
                <a:solidFill>
                  <a:srgbClr val="159DEB"/>
                </a:solidFill>
              </a:rPr>
              <a:t>-twitter. </a:t>
            </a:r>
            <a:r>
              <a:rPr lang="en-US" sz="2000" dirty="0">
                <a:solidFill>
                  <a:srgbClr val="000000"/>
                </a:solidFill>
              </a:rPr>
              <a:t>Uses </a:t>
            </a:r>
            <a:r>
              <a:rPr lang="en-US" sz="2000" dirty="0" smtClean="0">
                <a:solidFill>
                  <a:srgbClr val="000000"/>
                </a:solidFill>
              </a:rPr>
              <a:t>Twitter strategy </a:t>
            </a:r>
            <a:r>
              <a:rPr lang="en-US" sz="2000" dirty="0">
                <a:solidFill>
                  <a:srgbClr val="000000"/>
                </a:solidFill>
              </a:rPr>
              <a:t>to authenticate requests using </a:t>
            </a:r>
            <a:r>
              <a:rPr lang="en-US" sz="2000" dirty="0" smtClean="0">
                <a:solidFill>
                  <a:srgbClr val="000000"/>
                </a:solidFill>
              </a:rPr>
              <a:t>twitter account</a:t>
            </a:r>
            <a:r>
              <a:rPr lang="en-US" sz="2000" dirty="0">
                <a:solidFill>
                  <a:srgbClr val="000000"/>
                </a:solidFill>
              </a:rPr>
              <a:t>. It uses the </a:t>
            </a:r>
            <a:r>
              <a:rPr lang="en-US" sz="2000" dirty="0" err="1">
                <a:solidFill>
                  <a:srgbClr val="000000"/>
                </a:solidFill>
              </a:rPr>
              <a:t>OAuth</a:t>
            </a:r>
            <a:r>
              <a:rPr lang="en-US" sz="2000" dirty="0">
                <a:solidFill>
                  <a:srgbClr val="000000"/>
                </a:solidFill>
              </a:rPr>
              <a:t> </a:t>
            </a:r>
            <a:r>
              <a:rPr lang="en-US" sz="2000" dirty="0" smtClean="0">
                <a:solidFill>
                  <a:srgbClr val="000000"/>
                </a:solidFill>
              </a:rPr>
              <a:t>1.0a </a:t>
            </a:r>
            <a:r>
              <a:rPr lang="en-US" sz="2000" dirty="0">
                <a:solidFill>
                  <a:srgbClr val="000000"/>
                </a:solidFill>
              </a:rPr>
              <a:t>Principle.</a:t>
            </a:r>
          </a:p>
          <a:p>
            <a:pPr marL="342900" indent="-342900">
              <a:buFont typeface="+mj-lt"/>
              <a:buAutoNum type="arabicPeriod"/>
            </a:pPr>
            <a:r>
              <a:rPr lang="en-US" sz="2000" b="1" dirty="0" smtClean="0">
                <a:solidFill>
                  <a:srgbClr val="000000"/>
                </a:solidFill>
              </a:rPr>
              <a:t>Google</a:t>
            </a:r>
            <a:r>
              <a:rPr lang="en-US" sz="2000" dirty="0" smtClean="0">
                <a:solidFill>
                  <a:srgbClr val="000000"/>
                </a:solidFill>
              </a:rPr>
              <a:t>: </a:t>
            </a:r>
            <a:r>
              <a:rPr lang="en-US" sz="2000" i="1" dirty="0">
                <a:solidFill>
                  <a:srgbClr val="159DEB"/>
                </a:solidFill>
              </a:rPr>
              <a:t>$ </a:t>
            </a:r>
            <a:r>
              <a:rPr lang="en-US" sz="2000" i="1" dirty="0" err="1">
                <a:solidFill>
                  <a:srgbClr val="159DEB"/>
                </a:solidFill>
              </a:rPr>
              <a:t>npm</a:t>
            </a:r>
            <a:r>
              <a:rPr lang="en-US" sz="2000" i="1" dirty="0">
                <a:solidFill>
                  <a:srgbClr val="159DEB"/>
                </a:solidFill>
              </a:rPr>
              <a:t> install passport</a:t>
            </a:r>
            <a:r>
              <a:rPr lang="en-US" sz="2000" i="1" dirty="0" smtClean="0">
                <a:solidFill>
                  <a:srgbClr val="159DEB"/>
                </a:solidFill>
              </a:rPr>
              <a:t>-</a:t>
            </a:r>
            <a:r>
              <a:rPr lang="en-US" sz="2000" i="1" dirty="0" err="1" smtClean="0">
                <a:solidFill>
                  <a:srgbClr val="159DEB"/>
                </a:solidFill>
              </a:rPr>
              <a:t>google</a:t>
            </a:r>
            <a:r>
              <a:rPr lang="en-US" sz="2000" i="1" dirty="0" smtClean="0">
                <a:solidFill>
                  <a:srgbClr val="159DEB"/>
                </a:solidFill>
              </a:rPr>
              <a:t>. </a:t>
            </a:r>
            <a:r>
              <a:rPr lang="en-US" sz="2000" dirty="0">
                <a:solidFill>
                  <a:srgbClr val="000000"/>
                </a:solidFill>
              </a:rPr>
              <a:t>Uses </a:t>
            </a:r>
            <a:r>
              <a:rPr lang="en-US" sz="2000" dirty="0" smtClean="0">
                <a:solidFill>
                  <a:srgbClr val="000000"/>
                </a:solidFill>
              </a:rPr>
              <a:t>Google strategy </a:t>
            </a:r>
            <a:r>
              <a:rPr lang="en-US" sz="2000" dirty="0">
                <a:solidFill>
                  <a:srgbClr val="000000"/>
                </a:solidFill>
              </a:rPr>
              <a:t>to authenticate requests using </a:t>
            </a:r>
            <a:r>
              <a:rPr lang="en-US" sz="2000" dirty="0" err="1" smtClean="0">
                <a:solidFill>
                  <a:srgbClr val="000000"/>
                </a:solidFill>
              </a:rPr>
              <a:t>google</a:t>
            </a:r>
            <a:r>
              <a:rPr lang="en-US" sz="2000" dirty="0" smtClean="0">
                <a:solidFill>
                  <a:srgbClr val="000000"/>
                </a:solidFill>
              </a:rPr>
              <a:t> account</a:t>
            </a:r>
            <a:r>
              <a:rPr lang="en-US" sz="2000" dirty="0">
                <a:solidFill>
                  <a:srgbClr val="000000"/>
                </a:solidFill>
              </a:rPr>
              <a:t>. </a:t>
            </a:r>
            <a:r>
              <a:rPr lang="en-US" sz="2000" dirty="0" smtClean="0">
                <a:solidFill>
                  <a:srgbClr val="000000"/>
                </a:solidFill>
              </a:rPr>
              <a:t>The authentication works using </a:t>
            </a:r>
            <a:r>
              <a:rPr lang="en-US" sz="2000" dirty="0" err="1" smtClean="0">
                <a:solidFill>
                  <a:srgbClr val="000000"/>
                </a:solidFill>
              </a:rPr>
              <a:t>OpenID</a:t>
            </a:r>
            <a:endParaRPr lang="en-US" sz="2000" dirty="0" smtClean="0">
              <a:solidFill>
                <a:srgbClr val="000000"/>
              </a:solidFill>
            </a:endParaRPr>
          </a:p>
          <a:p>
            <a:pPr marL="342900" indent="-342900">
              <a:buFont typeface="+mj-lt"/>
              <a:buAutoNum type="arabicPeriod"/>
            </a:pPr>
            <a:r>
              <a:rPr lang="en-US" sz="2000" dirty="0" smtClean="0">
                <a:solidFill>
                  <a:srgbClr val="000000"/>
                </a:solidFill>
              </a:rPr>
              <a:t>So many other providers are available of which notable are Amazon, </a:t>
            </a:r>
            <a:r>
              <a:rPr lang="en-US" sz="2000" dirty="0" err="1" smtClean="0">
                <a:solidFill>
                  <a:srgbClr val="000000"/>
                </a:solidFill>
              </a:rPr>
              <a:t>Dropbox</a:t>
            </a:r>
            <a:r>
              <a:rPr lang="en-US" sz="2000" dirty="0" smtClean="0">
                <a:solidFill>
                  <a:srgbClr val="000000"/>
                </a:solidFill>
              </a:rPr>
              <a:t>, </a:t>
            </a:r>
            <a:r>
              <a:rPr lang="en-US" sz="2000" dirty="0" err="1" smtClean="0">
                <a:solidFill>
                  <a:srgbClr val="000000"/>
                </a:solidFill>
              </a:rPr>
              <a:t>Bitbucket</a:t>
            </a:r>
            <a:r>
              <a:rPr lang="en-US" sz="2000" dirty="0" smtClean="0">
                <a:solidFill>
                  <a:srgbClr val="000000"/>
                </a:solidFill>
              </a:rPr>
              <a:t> etc. and most of them use </a:t>
            </a:r>
            <a:r>
              <a:rPr lang="en-US" sz="2000" dirty="0" err="1" smtClean="0">
                <a:solidFill>
                  <a:srgbClr val="000000"/>
                </a:solidFill>
              </a:rPr>
              <a:t>OAuth</a:t>
            </a:r>
            <a:r>
              <a:rPr lang="en-US" sz="2000" dirty="0" smtClean="0">
                <a:solidFill>
                  <a:srgbClr val="000000"/>
                </a:solidFill>
              </a:rPr>
              <a:t> Principle.</a:t>
            </a:r>
          </a:p>
          <a:p>
            <a:pPr>
              <a:buFont typeface="Wingdings" charset="2"/>
              <a:buChar char="u"/>
            </a:pPr>
            <a:r>
              <a:rPr lang="en-US" sz="2000" dirty="0">
                <a:solidFill>
                  <a:srgbClr val="000000"/>
                </a:solidFill>
              </a:rPr>
              <a:t> </a:t>
            </a:r>
            <a:r>
              <a:rPr lang="en-US" sz="2000" dirty="0" smtClean="0">
                <a:solidFill>
                  <a:srgbClr val="000000"/>
                </a:solidFill>
              </a:rPr>
              <a:t>Operations which we can perform on Passport:</a:t>
            </a:r>
          </a:p>
          <a:p>
            <a:pPr marL="342900" indent="-342900">
              <a:buFont typeface="+mj-lt"/>
              <a:buAutoNum type="arabicPeriod"/>
            </a:pPr>
            <a:r>
              <a:rPr lang="en-US" sz="2000" dirty="0" smtClean="0">
                <a:solidFill>
                  <a:srgbClr val="000000"/>
                </a:solidFill>
              </a:rPr>
              <a:t>Log In : </a:t>
            </a:r>
            <a:r>
              <a:rPr lang="en-US" sz="2000" i="1" dirty="0" smtClean="0">
                <a:solidFill>
                  <a:srgbClr val="159DEB"/>
                </a:solidFill>
              </a:rPr>
              <a:t>login()</a:t>
            </a:r>
          </a:p>
          <a:p>
            <a:pPr marL="342900" indent="-342900">
              <a:buFont typeface="+mj-lt"/>
              <a:buAutoNum type="arabicPeriod"/>
            </a:pPr>
            <a:r>
              <a:rPr lang="en-US" sz="2000" dirty="0" smtClean="0">
                <a:solidFill>
                  <a:schemeClr val="tx1"/>
                </a:solidFill>
              </a:rPr>
              <a:t>Logout:</a:t>
            </a:r>
            <a:r>
              <a:rPr lang="en-US" sz="2000" i="1" dirty="0" smtClean="0">
                <a:solidFill>
                  <a:srgbClr val="159DEB"/>
                </a:solidFill>
              </a:rPr>
              <a:t> logout()</a:t>
            </a:r>
          </a:p>
          <a:p>
            <a:pPr marL="342900" indent="-342900">
              <a:buFont typeface="+mj-lt"/>
              <a:buAutoNum type="arabicPeriod"/>
            </a:pPr>
            <a:r>
              <a:rPr lang="en-US" sz="2000" dirty="0" smtClean="0">
                <a:solidFill>
                  <a:srgbClr val="000000"/>
                </a:solidFill>
              </a:rPr>
              <a:t>Authorize:</a:t>
            </a:r>
            <a:r>
              <a:rPr lang="en-US" sz="2000" i="1" dirty="0" smtClean="0">
                <a:solidFill>
                  <a:srgbClr val="159DEB"/>
                </a:solidFill>
              </a:rPr>
              <a:t> </a:t>
            </a:r>
            <a:r>
              <a:rPr lang="en-US" sz="2000" i="1" dirty="0" err="1" smtClean="0">
                <a:solidFill>
                  <a:srgbClr val="159DEB"/>
                </a:solidFill>
              </a:rPr>
              <a:t>passport.authorize</a:t>
            </a:r>
            <a:r>
              <a:rPr lang="en-US" sz="2000" i="1" dirty="0" smtClean="0">
                <a:solidFill>
                  <a:srgbClr val="159DEB"/>
                </a:solidFill>
              </a:rPr>
              <a:t>()</a:t>
            </a:r>
          </a:p>
          <a:p>
            <a:pPr marL="0" indent="0">
              <a:buNone/>
            </a:pPr>
            <a:r>
              <a:rPr lang="en-US" sz="2000" dirty="0" smtClean="0">
                <a:solidFill>
                  <a:srgbClr val="000000"/>
                </a:solidFill>
              </a:rPr>
              <a:t>     </a:t>
            </a:r>
          </a:p>
          <a:p>
            <a:pPr marL="0" indent="0">
              <a:buNone/>
            </a:pPr>
            <a:r>
              <a:rPr lang="en-US" sz="2000" dirty="0">
                <a:solidFill>
                  <a:srgbClr val="000000"/>
                </a:solidFill>
              </a:rPr>
              <a:t> </a:t>
            </a:r>
            <a:r>
              <a:rPr lang="en-US" sz="2000" dirty="0" smtClean="0">
                <a:solidFill>
                  <a:srgbClr val="000000"/>
                </a:solidFill>
              </a:rPr>
              <a:t>     </a:t>
            </a:r>
          </a:p>
          <a:p>
            <a:pPr marL="0" indent="0">
              <a:buNone/>
            </a:pPr>
            <a:r>
              <a:rPr lang="en-US" sz="2000" dirty="0">
                <a:solidFill>
                  <a:srgbClr val="000000"/>
                </a:solidFill>
              </a:rPr>
              <a:t> </a:t>
            </a:r>
            <a:r>
              <a:rPr lang="en-US" sz="2000" dirty="0" smtClean="0">
                <a:solidFill>
                  <a:srgbClr val="000000"/>
                </a:solidFill>
              </a:rPr>
              <a:t>   </a:t>
            </a:r>
            <a:r>
              <a:rPr lang="en-US" sz="2000" i="1" dirty="0" smtClean="0">
                <a:solidFill>
                  <a:schemeClr val="tx2"/>
                </a:solidFill>
              </a:rPr>
              <a:t>   </a:t>
            </a:r>
            <a:endParaRPr lang="en-US" sz="2000" i="1" dirty="0">
              <a:solidFill>
                <a:schemeClr val="tx2"/>
              </a:solidFill>
            </a:endParaRPr>
          </a:p>
        </p:txBody>
      </p:sp>
    </p:spTree>
    <p:extLst>
      <p:ext uri="{BB962C8B-B14F-4D97-AF65-F5344CB8AC3E}">
        <p14:creationId xmlns:p14="http://schemas.microsoft.com/office/powerpoint/2010/main" val="4407821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Authentication </a:t>
            </a:r>
            <a:r>
              <a:rPr lang="en-US" b="1" dirty="0">
                <a:latin typeface="+mj-lt"/>
              </a:rPr>
              <a:t>Schemes</a:t>
            </a: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Different </a:t>
            </a:r>
            <a:r>
              <a:rPr lang="en-US" sz="2000" dirty="0">
                <a:solidFill>
                  <a:srgbClr val="000000"/>
                </a:solidFill>
              </a:rPr>
              <a:t>authentication </a:t>
            </a:r>
            <a:r>
              <a:rPr lang="en-US" sz="2000" dirty="0" smtClean="0">
                <a:solidFill>
                  <a:srgbClr val="000000"/>
                </a:solidFill>
              </a:rPr>
              <a:t>schemes</a:t>
            </a:r>
            <a:endParaRPr lang="en-US" sz="2000" dirty="0">
              <a:solidFill>
                <a:srgbClr val="000000"/>
              </a:solidFill>
            </a:endParaRPr>
          </a:p>
          <a:p>
            <a:pPr marL="342900" indent="-342900">
              <a:buFont typeface="+mj-lt"/>
              <a:buAutoNum type="arabicPeriod"/>
            </a:pPr>
            <a:r>
              <a:rPr lang="en-US" sz="2000" dirty="0" smtClean="0">
                <a:solidFill>
                  <a:srgbClr val="000000"/>
                </a:solidFill>
              </a:rPr>
              <a:t>The </a:t>
            </a:r>
            <a:r>
              <a:rPr lang="en-US" sz="2000" dirty="0">
                <a:solidFill>
                  <a:srgbClr val="000000"/>
                </a:solidFill>
              </a:rPr>
              <a:t>HTTP authentication framework defines the Basic and Digest authentication schemes</a:t>
            </a:r>
            <a:r>
              <a:rPr lang="en-US" sz="2000" dirty="0" smtClean="0">
                <a:solidFill>
                  <a:srgbClr val="000000"/>
                </a:solidFill>
              </a:rPr>
              <a:t>.</a:t>
            </a:r>
          </a:p>
          <a:p>
            <a:pPr marL="342900" indent="-342900"/>
            <a:r>
              <a:rPr lang="en-US" sz="2000" dirty="0" smtClean="0">
                <a:solidFill>
                  <a:srgbClr val="000000"/>
                </a:solidFill>
              </a:rPr>
              <a:t> 		</a:t>
            </a:r>
            <a:r>
              <a:rPr lang="en-US" sz="2000" i="1" dirty="0" smtClean="0">
                <a:solidFill>
                  <a:schemeClr val="tx2"/>
                </a:solidFill>
              </a:rPr>
              <a:t>$ </a:t>
            </a:r>
            <a:r>
              <a:rPr lang="en-US" sz="2000" i="1" dirty="0" err="1">
                <a:solidFill>
                  <a:schemeClr val="tx2"/>
                </a:solidFill>
              </a:rPr>
              <a:t>npm</a:t>
            </a:r>
            <a:r>
              <a:rPr lang="en-US" sz="2000" i="1" dirty="0">
                <a:solidFill>
                  <a:schemeClr val="tx2"/>
                </a:solidFill>
              </a:rPr>
              <a:t> install passport-http</a:t>
            </a:r>
          </a:p>
          <a:p>
            <a:pPr marL="457200" indent="-457200">
              <a:buAutoNum type="arabicPeriod" startAt="2"/>
            </a:pPr>
            <a:r>
              <a:rPr lang="en-US" sz="2000" dirty="0" smtClean="0">
                <a:solidFill>
                  <a:srgbClr val="000000"/>
                </a:solidFill>
              </a:rPr>
              <a:t>These </a:t>
            </a:r>
            <a:r>
              <a:rPr lang="en-US" sz="2000" dirty="0">
                <a:solidFill>
                  <a:srgbClr val="000000"/>
                </a:solidFill>
              </a:rPr>
              <a:t>schemes authenticate users and protect API end points</a:t>
            </a:r>
            <a:r>
              <a:rPr lang="en-US" sz="2000" dirty="0" smtClean="0">
                <a:solidFill>
                  <a:srgbClr val="000000"/>
                </a:solidFill>
              </a:rPr>
              <a:t>.</a:t>
            </a:r>
          </a:p>
          <a:p>
            <a:pPr marL="457200" indent="-457200"/>
            <a:endParaRPr lang="en-US" sz="2000" dirty="0">
              <a:solidFill>
                <a:srgbClr val="000000"/>
              </a:solidFill>
            </a:endParaRPr>
          </a:p>
          <a:p>
            <a:pPr marL="342900" indent="-342900"/>
            <a:r>
              <a:rPr lang="en-US" sz="2000" dirty="0" smtClean="0">
                <a:solidFill>
                  <a:srgbClr val="000000"/>
                </a:solidFill>
              </a:rPr>
              <a:t>3. The </a:t>
            </a:r>
            <a:r>
              <a:rPr lang="en-US" sz="2000" dirty="0">
                <a:solidFill>
                  <a:srgbClr val="000000"/>
                </a:solidFill>
              </a:rPr>
              <a:t>Basic scheme uses a username and password to authenticate a user. These credentials are transported in plain text, so it is advised to use HTTPS when implementing this scheme</a:t>
            </a:r>
            <a:r>
              <a:rPr lang="en-US" sz="2000" dirty="0" smtClean="0">
                <a:solidFill>
                  <a:srgbClr val="000000"/>
                </a:solidFill>
              </a:rPr>
              <a:t>.</a:t>
            </a:r>
          </a:p>
          <a:p>
            <a:pPr marL="342900" indent="-342900"/>
            <a:endParaRPr lang="en-US" sz="2000" dirty="0">
              <a:solidFill>
                <a:srgbClr val="000000"/>
              </a:solidFill>
            </a:endParaRPr>
          </a:p>
          <a:p>
            <a:pPr marL="342900" indent="-342900"/>
            <a:r>
              <a:rPr lang="en-US" sz="2000" dirty="0" smtClean="0">
                <a:solidFill>
                  <a:srgbClr val="000000"/>
                </a:solidFill>
              </a:rPr>
              <a:t>4. The </a:t>
            </a:r>
            <a:r>
              <a:rPr lang="en-US" sz="2000" dirty="0">
                <a:solidFill>
                  <a:srgbClr val="000000"/>
                </a:solidFill>
              </a:rPr>
              <a:t>Digest scheme uses a username and password to authenticate a user. Its primary benefit over Basic is that it uses a challenge-response paradigm to avoid sending the password in the clear</a:t>
            </a:r>
            <a:r>
              <a:rPr lang="en-US" sz="2000" dirty="0" smtClean="0">
                <a:solidFill>
                  <a:srgbClr val="000000"/>
                </a:solidFill>
              </a:rPr>
              <a:t>.</a:t>
            </a:r>
          </a:p>
          <a:p>
            <a:endParaRPr lang="en-US" sz="2000" i="1" dirty="0">
              <a:solidFill>
                <a:schemeClr val="tx2"/>
              </a:solidFill>
            </a:endParaRPr>
          </a:p>
        </p:txBody>
      </p:sp>
    </p:spTree>
    <p:extLst>
      <p:ext uri="{BB962C8B-B14F-4D97-AF65-F5344CB8AC3E}">
        <p14:creationId xmlns:p14="http://schemas.microsoft.com/office/powerpoint/2010/main" val="20338335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00"/>
                </a:solidFill>
              </a:rPr>
              <a:t>Authenticating Tokens</a:t>
            </a:r>
            <a:endParaRPr lang="en-US" b="1" dirty="0"/>
          </a:p>
        </p:txBody>
      </p:sp>
      <p:sp>
        <p:nvSpPr>
          <p:cNvPr id="3" name="Text Placeholder 2"/>
          <p:cNvSpPr>
            <a:spLocks noGrp="1"/>
          </p:cNvSpPr>
          <p:nvPr>
            <p:ph type="body" sz="quarter" idx="10"/>
          </p:nvPr>
        </p:nvSpPr>
        <p:spPr/>
        <p:txBody>
          <a:bodyPr/>
          <a:lstStyle/>
          <a:p>
            <a:pPr marL="342900" indent="-342900">
              <a:buFont typeface="+mj-lt"/>
              <a:buAutoNum type="arabicPeriod"/>
            </a:pPr>
            <a:r>
              <a:rPr lang="en-US" sz="2000" dirty="0" err="1" smtClean="0">
                <a:solidFill>
                  <a:srgbClr val="000000"/>
                </a:solidFill>
              </a:rPr>
              <a:t>Oauthorize</a:t>
            </a:r>
            <a:r>
              <a:rPr lang="en-US" sz="2000" dirty="0" smtClean="0">
                <a:solidFill>
                  <a:srgbClr val="000000"/>
                </a:solidFill>
              </a:rPr>
              <a:t> and OAuth2orize,, provides a toolkit for implementing </a:t>
            </a:r>
            <a:r>
              <a:rPr lang="en-US" sz="2000" dirty="0" err="1" smtClean="0">
                <a:solidFill>
                  <a:srgbClr val="000000"/>
                </a:solidFill>
              </a:rPr>
              <a:t>OAuth</a:t>
            </a:r>
            <a:r>
              <a:rPr lang="en-US" sz="2000" dirty="0" smtClean="0">
                <a:solidFill>
                  <a:srgbClr val="000000"/>
                </a:solidFill>
              </a:rPr>
              <a:t> and </a:t>
            </a:r>
            <a:r>
              <a:rPr lang="en-US" sz="2000" dirty="0" err="1" smtClean="0">
                <a:solidFill>
                  <a:srgbClr val="000000"/>
                </a:solidFill>
              </a:rPr>
              <a:t>Oauth</a:t>
            </a:r>
            <a:r>
              <a:rPr lang="en-US" sz="2000" dirty="0" smtClean="0">
                <a:solidFill>
                  <a:srgbClr val="000000"/>
                </a:solidFill>
              </a:rPr>
              <a:t> 2.0 service providers respectively.</a:t>
            </a:r>
          </a:p>
          <a:p>
            <a:pPr marL="342900" indent="-342900"/>
            <a:endParaRPr lang="en-US" sz="2000" dirty="0" smtClean="0">
              <a:solidFill>
                <a:srgbClr val="000000"/>
              </a:solidFill>
            </a:endParaRPr>
          </a:p>
          <a:p>
            <a:pPr marL="342900" indent="-342900"/>
            <a:r>
              <a:rPr lang="en-US" sz="2000" dirty="0" smtClean="0">
                <a:solidFill>
                  <a:srgbClr val="000000"/>
                </a:solidFill>
              </a:rPr>
              <a:t>2.	</a:t>
            </a:r>
            <a:r>
              <a:rPr lang="en-US" sz="2000" dirty="0" err="1" smtClean="0">
                <a:solidFill>
                  <a:srgbClr val="000000"/>
                </a:solidFill>
              </a:rPr>
              <a:t>OAuth</a:t>
            </a:r>
            <a:r>
              <a:rPr lang="en-US" sz="2000" dirty="0" smtClean="0">
                <a:solidFill>
                  <a:srgbClr val="000000"/>
                </a:solidFill>
              </a:rPr>
              <a:t> tokens can be authenticated using the passport-http-</a:t>
            </a:r>
            <a:r>
              <a:rPr lang="en-US" sz="2000" dirty="0" err="1" smtClean="0">
                <a:solidFill>
                  <a:srgbClr val="000000"/>
                </a:solidFill>
              </a:rPr>
              <a:t>oauth</a:t>
            </a:r>
            <a:r>
              <a:rPr lang="en-US" sz="2000" dirty="0" smtClean="0">
                <a:solidFill>
                  <a:srgbClr val="000000"/>
                </a:solidFill>
              </a:rPr>
              <a:t> module. </a:t>
            </a:r>
          </a:p>
          <a:p>
            <a:pPr marL="571500" lvl="1" indent="-342900">
              <a:buNone/>
            </a:pPr>
            <a:r>
              <a:rPr lang="en-US" sz="2000" i="1" dirty="0" smtClean="0">
                <a:solidFill>
                  <a:srgbClr val="000000"/>
                </a:solidFill>
              </a:rPr>
              <a:t>	</a:t>
            </a:r>
            <a:r>
              <a:rPr lang="en-US" sz="2000" i="1" dirty="0" smtClean="0">
                <a:solidFill>
                  <a:schemeClr val="tx2"/>
                </a:solidFill>
              </a:rPr>
              <a:t>$ </a:t>
            </a:r>
            <a:r>
              <a:rPr lang="en-US" sz="2000" i="1" dirty="0" err="1" smtClean="0">
                <a:solidFill>
                  <a:schemeClr val="tx2"/>
                </a:solidFill>
              </a:rPr>
              <a:t>npm</a:t>
            </a:r>
            <a:r>
              <a:rPr lang="en-US" sz="2000" i="1" dirty="0" smtClean="0">
                <a:solidFill>
                  <a:schemeClr val="tx2"/>
                </a:solidFill>
              </a:rPr>
              <a:t> install passport-http-</a:t>
            </a:r>
            <a:r>
              <a:rPr lang="en-US" sz="2000" i="1" dirty="0" err="1" smtClean="0">
                <a:solidFill>
                  <a:schemeClr val="tx2"/>
                </a:solidFill>
              </a:rPr>
              <a:t>oauth</a:t>
            </a:r>
            <a:r>
              <a:rPr lang="en-US" sz="2000" i="1" dirty="0" smtClean="0">
                <a:solidFill>
                  <a:schemeClr val="tx2"/>
                </a:solidFill>
              </a:rPr>
              <a:t>.</a:t>
            </a:r>
          </a:p>
          <a:p>
            <a:pPr marL="571500" lvl="1" indent="-342900">
              <a:buNone/>
            </a:pPr>
            <a:endParaRPr lang="en-US" sz="2000" i="1" dirty="0" smtClean="0">
              <a:solidFill>
                <a:schemeClr val="tx2"/>
              </a:solidFill>
            </a:endParaRPr>
          </a:p>
          <a:p>
            <a:pPr marL="457200" indent="-457200">
              <a:buAutoNum type="arabicPeriod" startAt="3"/>
            </a:pPr>
            <a:r>
              <a:rPr lang="en-US" sz="2000" dirty="0" smtClean="0">
                <a:solidFill>
                  <a:schemeClr val="tx1"/>
                </a:solidFill>
              </a:rPr>
              <a:t>Bearer tokens are the most widely issued type of token in </a:t>
            </a:r>
            <a:r>
              <a:rPr lang="en-US" sz="2000" dirty="0" err="1" smtClean="0">
                <a:solidFill>
                  <a:schemeClr val="tx1"/>
                </a:solidFill>
              </a:rPr>
              <a:t>OAuth</a:t>
            </a:r>
            <a:r>
              <a:rPr lang="en-US" sz="2000" dirty="0" smtClean="0">
                <a:solidFill>
                  <a:schemeClr val="tx1"/>
                </a:solidFill>
              </a:rPr>
              <a:t> 2.0. Bearer tokens can be authenticated using the passport-http-bearer module. </a:t>
            </a:r>
          </a:p>
          <a:p>
            <a:pPr marL="457200" indent="-457200"/>
            <a:r>
              <a:rPr lang="en-US" sz="2000" i="1" dirty="0" smtClean="0">
                <a:solidFill>
                  <a:schemeClr val="tx1"/>
                </a:solidFill>
              </a:rPr>
              <a:t>	</a:t>
            </a:r>
            <a:r>
              <a:rPr lang="en-US" sz="2000" i="1" dirty="0" smtClean="0">
                <a:solidFill>
                  <a:schemeClr val="tx2"/>
                </a:solidFill>
              </a:rPr>
              <a:t>$ </a:t>
            </a:r>
            <a:r>
              <a:rPr lang="en-US" sz="2000" i="1" dirty="0" err="1" smtClean="0">
                <a:solidFill>
                  <a:schemeClr val="tx2"/>
                </a:solidFill>
              </a:rPr>
              <a:t>npm</a:t>
            </a:r>
            <a:r>
              <a:rPr lang="en-US" sz="2000" i="1" dirty="0" smtClean="0">
                <a:solidFill>
                  <a:schemeClr val="tx2"/>
                </a:solidFill>
              </a:rPr>
              <a:t> install passport-http-bearer.</a:t>
            </a:r>
          </a:p>
          <a:p>
            <a:pPr marL="342900" indent="-342900">
              <a:buFont typeface="+mj-lt"/>
              <a:buAutoNum type="arabicPeriod"/>
            </a:pPr>
            <a:endParaRPr lang="en-US" sz="2000" i="1" dirty="0" smtClean="0">
              <a:solidFill>
                <a:schemeClr val="tx2"/>
              </a:solidFill>
            </a:endParaRPr>
          </a:p>
          <a:p>
            <a:endParaRPr lang="en-US" sz="20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Create a basic HTTPS Server</a:t>
            </a:r>
            <a:endParaRPr lang="en-US" b="1" dirty="0">
              <a:latin typeface="+mj-lt"/>
            </a:endParaRPr>
          </a:p>
        </p:txBody>
      </p:sp>
      <p:sp>
        <p:nvSpPr>
          <p:cNvPr id="4" name="Text Placeholder 3"/>
          <p:cNvSpPr>
            <a:spLocks noGrp="1"/>
          </p:cNvSpPr>
          <p:nvPr>
            <p:ph type="body" sz="quarter" idx="10"/>
          </p:nvPr>
        </p:nvSpPr>
        <p:spPr>
          <a:xfrm>
            <a:off x="487363" y="1134025"/>
            <a:ext cx="8169274" cy="4800600"/>
          </a:xfrm>
        </p:spPr>
        <p:txBody>
          <a:bodyPr/>
          <a:lstStyle/>
          <a:p>
            <a:pPr marL="285750" indent="-285750">
              <a:buFont typeface="Wingdings" charset="2"/>
              <a:buChar char="u"/>
            </a:pPr>
            <a:r>
              <a:rPr lang="en-US" sz="2000" dirty="0" smtClean="0">
                <a:solidFill>
                  <a:srgbClr val="000000"/>
                </a:solidFill>
              </a:rPr>
              <a:t>We need 2 things to create an https server an SSL certificate and node’s </a:t>
            </a:r>
            <a:r>
              <a:rPr lang="en-US" sz="2000" i="1" dirty="0" smtClean="0">
                <a:solidFill>
                  <a:schemeClr val="tx2"/>
                </a:solidFill>
              </a:rPr>
              <a:t>https</a:t>
            </a:r>
            <a:r>
              <a:rPr lang="en-US" sz="2000" dirty="0" smtClean="0">
                <a:solidFill>
                  <a:schemeClr val="tx2"/>
                </a:solidFill>
              </a:rPr>
              <a:t> </a:t>
            </a:r>
            <a:r>
              <a:rPr lang="en-US" sz="2000" dirty="0" smtClean="0">
                <a:solidFill>
                  <a:srgbClr val="000000"/>
                </a:solidFill>
              </a:rPr>
              <a:t>module</a:t>
            </a: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 There are two types of certificate, one signed by a  ‘Certificate Authority’ and a self signed Certificate.</a:t>
            </a: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 Show how to generate self signed certificate.</a:t>
            </a: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Server setup code</a:t>
            </a:r>
          </a:p>
          <a:p>
            <a:pPr lvl="2" indent="0">
              <a:buNone/>
            </a:pPr>
            <a:r>
              <a:rPr lang="en-US" sz="2000" i="1" dirty="0" err="1" smtClean="0">
                <a:solidFill>
                  <a:srgbClr val="159DEB"/>
                </a:solidFill>
              </a:rPr>
              <a:t>var</a:t>
            </a:r>
            <a:r>
              <a:rPr lang="en-US" sz="2000" i="1" dirty="0" smtClean="0">
                <a:solidFill>
                  <a:srgbClr val="159DEB"/>
                </a:solidFill>
              </a:rPr>
              <a:t> https = require('https'); </a:t>
            </a:r>
          </a:p>
          <a:p>
            <a:pPr lvl="2" indent="0">
              <a:buNone/>
            </a:pPr>
            <a:r>
              <a:rPr lang="en-US" sz="2000" i="1" dirty="0" err="1" smtClean="0">
                <a:solidFill>
                  <a:srgbClr val="159DEB"/>
                </a:solidFill>
              </a:rPr>
              <a:t>var</a:t>
            </a:r>
            <a:r>
              <a:rPr lang="en-US" sz="2000" i="1" dirty="0" smtClean="0">
                <a:solidFill>
                  <a:srgbClr val="159DEB"/>
                </a:solidFill>
              </a:rPr>
              <a:t> </a:t>
            </a:r>
            <a:r>
              <a:rPr lang="en-US" sz="2000" i="1" dirty="0" err="1" smtClean="0">
                <a:solidFill>
                  <a:srgbClr val="159DEB"/>
                </a:solidFill>
              </a:rPr>
              <a:t>fs</a:t>
            </a:r>
            <a:r>
              <a:rPr lang="en-US" sz="2000" i="1" dirty="0" smtClean="0">
                <a:solidFill>
                  <a:srgbClr val="159DEB"/>
                </a:solidFill>
              </a:rPr>
              <a:t> = require('</a:t>
            </a:r>
            <a:r>
              <a:rPr lang="en-US" sz="2000" i="1" dirty="0" err="1" smtClean="0">
                <a:solidFill>
                  <a:srgbClr val="159DEB"/>
                </a:solidFill>
              </a:rPr>
              <a:t>fs</a:t>
            </a:r>
            <a:r>
              <a:rPr lang="en-US" sz="2000" i="1" dirty="0" smtClean="0">
                <a:solidFill>
                  <a:srgbClr val="159DEB"/>
                </a:solidFill>
              </a:rPr>
              <a:t>'); </a:t>
            </a:r>
          </a:p>
          <a:p>
            <a:pPr lvl="2" indent="0">
              <a:buNone/>
            </a:pPr>
            <a:r>
              <a:rPr lang="en-US" sz="2000" i="1" dirty="0" err="1" smtClean="0">
                <a:solidFill>
                  <a:srgbClr val="159DEB"/>
                </a:solidFill>
              </a:rPr>
              <a:t>var</a:t>
            </a:r>
            <a:r>
              <a:rPr lang="en-US" sz="2000" i="1" dirty="0" smtClean="0">
                <a:solidFill>
                  <a:srgbClr val="159DEB"/>
                </a:solidFill>
              </a:rPr>
              <a:t> options = { key: </a:t>
            </a:r>
            <a:r>
              <a:rPr lang="en-US" sz="2000" i="1" dirty="0" err="1" smtClean="0">
                <a:solidFill>
                  <a:srgbClr val="159DEB"/>
                </a:solidFill>
              </a:rPr>
              <a:t>fs.readFileSync</a:t>
            </a:r>
            <a:r>
              <a:rPr lang="en-US" sz="2000" i="1" dirty="0" smtClean="0">
                <a:solidFill>
                  <a:srgbClr val="159DEB"/>
                </a:solidFill>
              </a:rPr>
              <a:t>('</a:t>
            </a:r>
            <a:r>
              <a:rPr lang="en-US" sz="2000" i="1" dirty="0" err="1" smtClean="0">
                <a:solidFill>
                  <a:srgbClr val="159DEB"/>
                </a:solidFill>
              </a:rPr>
              <a:t>key.pem</a:t>
            </a:r>
            <a:r>
              <a:rPr lang="en-US" sz="2000" i="1" dirty="0" smtClean="0">
                <a:solidFill>
                  <a:srgbClr val="159DEB"/>
                </a:solidFill>
              </a:rPr>
              <a:t>'), cert: </a:t>
            </a:r>
            <a:r>
              <a:rPr lang="en-US" sz="2000" i="1" dirty="0" err="1" smtClean="0">
                <a:solidFill>
                  <a:srgbClr val="159DEB"/>
                </a:solidFill>
              </a:rPr>
              <a:t>fs.readFileSync</a:t>
            </a:r>
            <a:r>
              <a:rPr lang="en-US" sz="2000" i="1" dirty="0" smtClean="0">
                <a:solidFill>
                  <a:srgbClr val="159DEB"/>
                </a:solidFill>
              </a:rPr>
              <a:t>('</a:t>
            </a:r>
            <a:r>
              <a:rPr lang="en-US" sz="2000" i="1" dirty="0" err="1" smtClean="0">
                <a:solidFill>
                  <a:srgbClr val="159DEB"/>
                </a:solidFill>
              </a:rPr>
              <a:t>cert.pem</a:t>
            </a:r>
            <a:r>
              <a:rPr lang="en-US" sz="2000" i="1" dirty="0" smtClean="0">
                <a:solidFill>
                  <a:srgbClr val="159DEB"/>
                </a:solidFill>
              </a:rPr>
              <a:t>') }; </a:t>
            </a:r>
          </a:p>
          <a:p>
            <a:pPr lvl="2" indent="0">
              <a:buNone/>
            </a:pPr>
            <a:r>
              <a:rPr lang="en-US" sz="2000" i="1" dirty="0" err="1" smtClean="0">
                <a:solidFill>
                  <a:srgbClr val="159DEB"/>
                </a:solidFill>
              </a:rPr>
              <a:t>var</a:t>
            </a:r>
            <a:r>
              <a:rPr lang="en-US" sz="2000" i="1" dirty="0" smtClean="0">
                <a:solidFill>
                  <a:srgbClr val="159DEB"/>
                </a:solidFill>
              </a:rPr>
              <a:t> a = </a:t>
            </a:r>
            <a:r>
              <a:rPr lang="en-US" sz="2000" i="1" dirty="0" err="1" smtClean="0">
                <a:solidFill>
                  <a:srgbClr val="159DEB"/>
                </a:solidFill>
              </a:rPr>
              <a:t>https.createServer</a:t>
            </a:r>
            <a:r>
              <a:rPr lang="en-US" sz="2000" i="1" dirty="0" smtClean="0">
                <a:solidFill>
                  <a:srgbClr val="159DEB"/>
                </a:solidFill>
              </a:rPr>
              <a:t>(options, function (</a:t>
            </a:r>
            <a:r>
              <a:rPr lang="en-US" sz="2000" i="1" dirty="0" err="1" smtClean="0">
                <a:solidFill>
                  <a:srgbClr val="159DEB"/>
                </a:solidFill>
              </a:rPr>
              <a:t>req</a:t>
            </a:r>
            <a:r>
              <a:rPr lang="en-US" sz="2000" i="1" dirty="0" smtClean="0">
                <a:solidFill>
                  <a:srgbClr val="159DEB"/>
                </a:solidFill>
              </a:rPr>
              <a:t>, res) { </a:t>
            </a:r>
            <a:r>
              <a:rPr lang="en-US" sz="2000" i="1" dirty="0" err="1" smtClean="0">
                <a:solidFill>
                  <a:srgbClr val="159DEB"/>
                </a:solidFill>
              </a:rPr>
              <a:t>res.writeHead</a:t>
            </a:r>
            <a:r>
              <a:rPr lang="en-US" sz="2000" i="1" dirty="0" smtClean="0">
                <a:solidFill>
                  <a:srgbClr val="159DEB"/>
                </a:solidFill>
              </a:rPr>
              <a:t>(200); </a:t>
            </a:r>
            <a:r>
              <a:rPr lang="en-US" sz="2000" i="1" dirty="0" err="1" smtClean="0">
                <a:solidFill>
                  <a:srgbClr val="159DEB"/>
                </a:solidFill>
              </a:rPr>
              <a:t>res.end</a:t>
            </a:r>
            <a:r>
              <a:rPr lang="en-US" sz="2000" i="1" dirty="0" smtClean="0">
                <a:solidFill>
                  <a:srgbClr val="159DEB"/>
                </a:solidFill>
              </a:rPr>
              <a:t>(”test\n"); }).listen(8000);</a:t>
            </a:r>
          </a:p>
          <a:p>
            <a:pPr>
              <a:buFont typeface="Wingdings" charset="2"/>
              <a:buChar char="u"/>
            </a:pPr>
            <a:r>
              <a:rPr lang="en-US" sz="2000" i="1" dirty="0">
                <a:solidFill>
                  <a:srgbClr val="159DEB"/>
                </a:solidFill>
              </a:rPr>
              <a:t> </a:t>
            </a:r>
            <a:r>
              <a:rPr lang="en-US" sz="2000" dirty="0" smtClean="0">
                <a:solidFill>
                  <a:schemeClr val="tx1"/>
                </a:solidFill>
              </a:rPr>
              <a:t>The Register and login requests will use this.</a:t>
            </a:r>
          </a:p>
        </p:txBody>
      </p:sp>
    </p:spTree>
    <p:extLst>
      <p:ext uri="{BB962C8B-B14F-4D97-AF65-F5344CB8AC3E}">
        <p14:creationId xmlns:p14="http://schemas.microsoft.com/office/powerpoint/2010/main" val="6554541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Working Application - Express/Jade</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App Demo – Passport. Register/Login </a:t>
            </a:r>
          </a:p>
        </p:txBody>
      </p:sp>
    </p:spTree>
    <p:extLst>
      <p:ext uri="{BB962C8B-B14F-4D97-AF65-F5344CB8AC3E}">
        <p14:creationId xmlns:p14="http://schemas.microsoft.com/office/powerpoint/2010/main" val="368388385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Working with </a:t>
            </a:r>
            <a:r>
              <a:rPr lang="en-US" b="1" dirty="0" smtClean="0"/>
              <a:t>Files</a:t>
            </a:r>
            <a:endParaRPr lang="en-US" b="1" dirty="0"/>
          </a:p>
        </p:txBody>
      </p:sp>
      <p:sp>
        <p:nvSpPr>
          <p:cNvPr id="40962" name="Text Placeholder 11"/>
          <p:cNvSpPr>
            <a:spLocks noGrp="1"/>
          </p:cNvSpPr>
          <p:nvPr>
            <p:ph type="body" sz="quarter" idx="10"/>
          </p:nvPr>
        </p:nvSpPr>
        <p:spPr/>
        <p:txBody>
          <a:bodyPr/>
          <a:lstStyle/>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a:solidFill>
                  <a:schemeClr val="tx1"/>
                </a:solidFill>
              </a:rPr>
              <a:t>Interacting with Files – </a:t>
            </a:r>
            <a:r>
              <a:rPr lang="en-US" sz="2000" dirty="0" err="1">
                <a:solidFill>
                  <a:schemeClr val="tx1"/>
                </a:solidFill>
              </a:rPr>
              <a:t>fs</a:t>
            </a:r>
            <a:r>
              <a:rPr lang="en-US" sz="2000" dirty="0">
                <a:solidFill>
                  <a:schemeClr val="tx1"/>
                </a:solidFill>
              </a:rPr>
              <a:t> </a:t>
            </a:r>
            <a:r>
              <a:rPr lang="en-US" sz="2000" dirty="0" smtClean="0">
                <a:solidFill>
                  <a:schemeClr val="tx1"/>
                </a:solidFill>
              </a:rPr>
              <a:t>module</a:t>
            </a:r>
          </a:p>
          <a:p>
            <a:pPr fontAlgn="base">
              <a:spcBef>
                <a:spcPct val="0"/>
              </a:spcBef>
              <a:buFont typeface="Calibri" charset="0"/>
              <a:buAutoNum type="arabicPeriod"/>
            </a:pPr>
            <a:endParaRPr lang="en-US" sz="2000" dirty="0" smtClean="0">
              <a:solidFill>
                <a:schemeClr val="tx1"/>
              </a:solidFill>
            </a:endParaRPr>
          </a:p>
          <a:p>
            <a:pPr fontAlgn="base">
              <a:spcBef>
                <a:spcPct val="0"/>
              </a:spcBef>
              <a:buFont typeface="Calibri" charset="0"/>
              <a:buAutoNum type="arabicPeriod"/>
            </a:pPr>
            <a:r>
              <a:rPr lang="en-US" sz="2000" dirty="0">
                <a:solidFill>
                  <a:schemeClr val="tx1"/>
                </a:solidFill>
              </a:rPr>
              <a:t>Read/Write/Open </a:t>
            </a:r>
            <a:r>
              <a:rPr lang="en-US" sz="2000" dirty="0" smtClean="0">
                <a:solidFill>
                  <a:schemeClr val="tx1"/>
                </a:solidFill>
              </a:rPr>
              <a:t>and other functions</a:t>
            </a:r>
            <a:r>
              <a:rPr lang="en-US" sz="2000" dirty="0" smtClean="0">
                <a:solidFill>
                  <a:schemeClr val="tx1"/>
                </a:solidFill>
                <a:latin typeface="SapientCentroSlab-Light" charset="0"/>
              </a:rPr>
              <a:t>.</a:t>
            </a:r>
          </a:p>
          <a:p>
            <a:pPr fontAlgn="base">
              <a:spcBef>
                <a:spcPct val="0"/>
              </a:spcBef>
              <a:buFont typeface="Calibri" charset="0"/>
              <a:buAutoNum type="arabicPeriod"/>
            </a:pPr>
            <a:endParaRPr lang="en-US" sz="2000" dirty="0" smtClean="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Common file system operations</a:t>
            </a:r>
          </a:p>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Working with Directories</a:t>
            </a:r>
          </a:p>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Working </a:t>
            </a:r>
            <a:r>
              <a:rPr lang="en-US" sz="2000" dirty="0">
                <a:solidFill>
                  <a:schemeClr val="tx1"/>
                </a:solidFill>
                <a:latin typeface="SapientCentroSlab-Light" charset="0"/>
              </a:rPr>
              <a:t>example with Express/Jade on Create a TODO list and save it in a JSON file. Read the saved files and do update/delete operations</a:t>
            </a:r>
            <a:r>
              <a:rPr lang="en-US" sz="2000" dirty="0" smtClean="0">
                <a:solidFill>
                  <a:schemeClr val="tx1"/>
                </a:solidFill>
                <a:latin typeface="SapientCentroSlab-Light" charset="0"/>
              </a:rPr>
              <a:t>.</a:t>
            </a:r>
            <a:endParaRPr lang="en-US" sz="2000" dirty="0">
              <a:solidFill>
                <a:schemeClr val="tx1"/>
              </a:solidFill>
              <a:latin typeface="SapientCentroSlab-Light" charset="0"/>
            </a:endParaRPr>
          </a:p>
        </p:txBody>
      </p:sp>
    </p:spTree>
    <p:extLst>
      <p:ext uri="{BB962C8B-B14F-4D97-AF65-F5344CB8AC3E}">
        <p14:creationId xmlns:p14="http://schemas.microsoft.com/office/powerpoint/2010/main" val="20252091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Interacting with Files – </a:t>
            </a:r>
            <a:r>
              <a:rPr lang="en-US" b="1" dirty="0" err="1" smtClean="0">
                <a:latin typeface="+mj-lt"/>
              </a:rPr>
              <a:t>fs</a:t>
            </a:r>
            <a:r>
              <a:rPr lang="en-US" b="1" dirty="0" smtClean="0">
                <a:latin typeface="+mj-lt"/>
              </a:rPr>
              <a:t> module</a:t>
            </a:r>
            <a:endParaRPr lang="en-US" b="1" dirty="0">
              <a:latin typeface="+mj-lt"/>
            </a:endParaRPr>
          </a:p>
        </p:txBody>
      </p:sp>
      <p:sp>
        <p:nvSpPr>
          <p:cNvPr id="4" name="Text Placeholder 3"/>
          <p:cNvSpPr>
            <a:spLocks noGrp="1"/>
          </p:cNvSpPr>
          <p:nvPr>
            <p:ph type="body" sz="quarter" idx="10"/>
          </p:nvPr>
        </p:nvSpPr>
        <p:spPr>
          <a:xfrm>
            <a:off x="487363" y="1085088"/>
            <a:ext cx="8169274" cy="4800600"/>
          </a:xfrm>
        </p:spPr>
        <p:txBody>
          <a:bodyPr/>
          <a:lstStyle/>
          <a:p>
            <a:pPr>
              <a:buFont typeface="Wingdings" charset="2"/>
              <a:buChar char="u"/>
            </a:pPr>
            <a:r>
              <a:rPr lang="en-US" sz="2000" dirty="0">
                <a:solidFill>
                  <a:srgbClr val="000000"/>
                </a:solidFill>
              </a:rPr>
              <a:t> </a:t>
            </a:r>
            <a:r>
              <a:rPr lang="en-US" sz="2000" dirty="0" smtClean="0">
                <a:solidFill>
                  <a:srgbClr val="000000"/>
                </a:solidFill>
              </a:rPr>
              <a:t>The file system functions consists of file I/O functions and Directory I/O functions.</a:t>
            </a:r>
          </a:p>
          <a:p>
            <a:pPr>
              <a:buFont typeface="Wingdings" charset="2"/>
              <a:buChar char="u"/>
            </a:pPr>
            <a:r>
              <a:rPr lang="en-US" sz="2000" dirty="0" smtClean="0">
                <a:solidFill>
                  <a:srgbClr val="000000"/>
                </a:solidFill>
              </a:rPr>
              <a:t> The </a:t>
            </a:r>
            <a:r>
              <a:rPr lang="en-US" sz="2000" dirty="0" err="1" smtClean="0">
                <a:solidFill>
                  <a:srgbClr val="000000"/>
                </a:solidFill>
              </a:rPr>
              <a:t>fs</a:t>
            </a:r>
            <a:r>
              <a:rPr lang="en-US" sz="2000" dirty="0" smtClean="0">
                <a:solidFill>
                  <a:srgbClr val="000000"/>
                </a:solidFill>
              </a:rPr>
              <a:t> module is created </a:t>
            </a:r>
            <a:r>
              <a:rPr lang="en-US" sz="2000" dirty="0">
                <a:solidFill>
                  <a:srgbClr val="000000"/>
                </a:solidFill>
              </a:rPr>
              <a:t>like this </a:t>
            </a:r>
            <a:r>
              <a:rPr lang="en-US" sz="2000" i="1" dirty="0" err="1">
                <a:solidFill>
                  <a:schemeClr val="tx2"/>
                </a:solidFill>
              </a:rPr>
              <a:t>var</a:t>
            </a:r>
            <a:r>
              <a:rPr lang="en-US" sz="2000" i="1" dirty="0">
                <a:solidFill>
                  <a:schemeClr val="tx2"/>
                </a:solidFill>
              </a:rPr>
              <a:t> </a:t>
            </a:r>
            <a:r>
              <a:rPr lang="en-US" sz="2000" i="1" dirty="0" err="1">
                <a:solidFill>
                  <a:schemeClr val="tx2"/>
                </a:solidFill>
              </a:rPr>
              <a:t>fs</a:t>
            </a:r>
            <a:r>
              <a:rPr lang="en-US" sz="2000" i="1" dirty="0">
                <a:solidFill>
                  <a:schemeClr val="tx2"/>
                </a:solidFill>
              </a:rPr>
              <a:t> = require('</a:t>
            </a:r>
            <a:r>
              <a:rPr lang="en-US" sz="2000" i="1" dirty="0" err="1">
                <a:solidFill>
                  <a:schemeClr val="tx2"/>
                </a:solidFill>
              </a:rPr>
              <a:t>fs'</a:t>
            </a:r>
            <a:r>
              <a:rPr lang="en-US" sz="2000" i="1" dirty="0">
                <a:solidFill>
                  <a:schemeClr val="tx2"/>
                </a:solidFill>
              </a:rPr>
              <a:t>)</a:t>
            </a:r>
            <a:r>
              <a:rPr lang="en-US" sz="2000" i="1" dirty="0" smtClean="0">
                <a:solidFill>
                  <a:schemeClr val="tx2"/>
                </a:solidFill>
              </a:rPr>
              <a:t>;</a:t>
            </a:r>
          </a:p>
          <a:p>
            <a:pPr>
              <a:buFont typeface="Wingdings" charset="2"/>
              <a:buChar char="u"/>
            </a:pPr>
            <a:r>
              <a:rPr lang="en-US" sz="2000" dirty="0" smtClean="0">
                <a:solidFill>
                  <a:schemeClr val="tx1"/>
                </a:solidFill>
              </a:rPr>
              <a:t>Both synchronous and asynchronous operations can be done. Synchronous is usually preferred for reading configurations file from server. Besides that all scenarios use </a:t>
            </a:r>
            <a:r>
              <a:rPr lang="en-US" sz="2000" dirty="0" err="1" smtClean="0">
                <a:solidFill>
                  <a:schemeClr val="tx1"/>
                </a:solidFill>
              </a:rPr>
              <a:t>async</a:t>
            </a:r>
            <a:r>
              <a:rPr lang="en-US" sz="2000" dirty="0" smtClean="0">
                <a:solidFill>
                  <a:schemeClr val="tx1"/>
                </a:solidFill>
              </a:rPr>
              <a:t> mode.</a:t>
            </a:r>
          </a:p>
          <a:p>
            <a:pPr>
              <a:buFont typeface="Wingdings" charset="2"/>
              <a:buChar char="u"/>
            </a:pPr>
            <a:r>
              <a:rPr lang="en-US" sz="2000" dirty="0" smtClean="0">
                <a:solidFill>
                  <a:srgbClr val="000000"/>
                </a:solidFill>
              </a:rPr>
              <a:t>Sample Synchronous function code:</a:t>
            </a:r>
          </a:p>
          <a:p>
            <a:pPr lvl="2" indent="0">
              <a:buNone/>
            </a:pPr>
            <a:r>
              <a:rPr lang="en-US" sz="2000" i="1" dirty="0" err="1">
                <a:solidFill>
                  <a:schemeClr val="tx2"/>
                </a:solidFill>
              </a:rPr>
              <a:t>var</a:t>
            </a:r>
            <a:r>
              <a:rPr lang="en-US" sz="2000" i="1" dirty="0">
                <a:solidFill>
                  <a:schemeClr val="tx2"/>
                </a:solidFill>
              </a:rPr>
              <a:t> </a:t>
            </a:r>
            <a:r>
              <a:rPr lang="en-US" sz="2000" i="1" dirty="0" err="1">
                <a:solidFill>
                  <a:schemeClr val="tx2"/>
                </a:solidFill>
              </a:rPr>
              <a:t>fs</a:t>
            </a:r>
            <a:r>
              <a:rPr lang="en-US" sz="2000" i="1" dirty="0">
                <a:solidFill>
                  <a:schemeClr val="tx2"/>
                </a:solidFill>
              </a:rPr>
              <a:t> = require('</a:t>
            </a:r>
            <a:r>
              <a:rPr lang="en-US" sz="2000" i="1" dirty="0" err="1">
                <a:solidFill>
                  <a:schemeClr val="tx2"/>
                </a:solidFill>
              </a:rPr>
              <a:t>fs</a:t>
            </a:r>
            <a:r>
              <a:rPr lang="en-US" sz="2000" i="1" dirty="0">
                <a:solidFill>
                  <a:schemeClr val="tx2"/>
                </a:solidFill>
              </a:rPr>
              <a:t>')</a:t>
            </a:r>
            <a:r>
              <a:rPr lang="en-US" sz="2000" i="1" dirty="0" smtClean="0">
                <a:solidFill>
                  <a:schemeClr val="tx2"/>
                </a:solidFill>
              </a:rPr>
              <a:t>;</a:t>
            </a:r>
            <a:endParaRPr lang="en-US" sz="2000" i="1" dirty="0">
              <a:solidFill>
                <a:schemeClr val="tx2"/>
              </a:solidFill>
            </a:endParaRPr>
          </a:p>
          <a:p>
            <a:pPr lvl="2" indent="0">
              <a:buNone/>
            </a:pPr>
            <a:r>
              <a:rPr lang="en-US" sz="2000" i="1" dirty="0" err="1">
                <a:solidFill>
                  <a:schemeClr val="tx2"/>
                </a:solidFill>
              </a:rPr>
              <a:t>var</a:t>
            </a:r>
            <a:r>
              <a:rPr lang="en-US" sz="2000" i="1" dirty="0">
                <a:solidFill>
                  <a:schemeClr val="tx2"/>
                </a:solidFill>
              </a:rPr>
              <a:t> data = </a:t>
            </a:r>
            <a:r>
              <a:rPr lang="en-US" sz="2000" i="1" dirty="0" err="1">
                <a:solidFill>
                  <a:schemeClr val="tx2"/>
                </a:solidFill>
              </a:rPr>
              <a:t>fs.readFileSync</a:t>
            </a:r>
            <a:r>
              <a:rPr lang="en-US" sz="2000" i="1" dirty="0">
                <a:solidFill>
                  <a:schemeClr val="tx2"/>
                </a:solidFill>
              </a:rPr>
              <a:t>('</a:t>
            </a:r>
            <a:r>
              <a:rPr lang="en-US" sz="2000" i="1" dirty="0" err="1">
                <a:solidFill>
                  <a:schemeClr val="tx2"/>
                </a:solidFill>
              </a:rPr>
              <a:t>file.html</a:t>
            </a:r>
            <a:r>
              <a:rPr lang="en-US" sz="2000" i="1" dirty="0">
                <a:solidFill>
                  <a:schemeClr val="tx2"/>
                </a:solidFill>
              </a:rPr>
              <a:t>', 'utf8');</a:t>
            </a:r>
          </a:p>
          <a:p>
            <a:pPr lvl="2" indent="0">
              <a:buNone/>
            </a:pPr>
            <a:r>
              <a:rPr lang="en-US" sz="2000" i="1" dirty="0">
                <a:solidFill>
                  <a:schemeClr val="tx2"/>
                </a:solidFill>
              </a:rPr>
              <a:t>// Hold on till it is processed and then use the data</a:t>
            </a:r>
          </a:p>
          <a:p>
            <a:pPr lvl="2" indent="0">
              <a:buNone/>
            </a:pPr>
            <a:r>
              <a:rPr lang="en-US" sz="2000" i="1" dirty="0" err="1">
                <a:solidFill>
                  <a:schemeClr val="tx2"/>
                </a:solidFill>
              </a:rPr>
              <a:t>console.log</a:t>
            </a:r>
            <a:r>
              <a:rPr lang="en-US" sz="2000" i="1" dirty="0">
                <a:solidFill>
                  <a:schemeClr val="tx2"/>
                </a:solidFill>
              </a:rPr>
              <a:t>(data)</a:t>
            </a:r>
            <a:r>
              <a:rPr lang="en-US" sz="2000" i="1" dirty="0" smtClean="0">
                <a:solidFill>
                  <a:schemeClr val="tx2"/>
                </a:solidFill>
              </a:rPr>
              <a:t>;</a:t>
            </a:r>
          </a:p>
          <a:p>
            <a:pPr>
              <a:buFont typeface="Wingdings" charset="2"/>
              <a:buChar char="u"/>
            </a:pPr>
            <a:r>
              <a:rPr lang="en-US" sz="2000" i="1" dirty="0">
                <a:solidFill>
                  <a:schemeClr val="tx2"/>
                </a:solidFill>
              </a:rPr>
              <a:t> </a:t>
            </a:r>
            <a:r>
              <a:rPr lang="en-US" sz="2000" dirty="0" smtClean="0">
                <a:solidFill>
                  <a:srgbClr val="000000"/>
                </a:solidFill>
              </a:rPr>
              <a:t>Sample Asynchronous function code: Uses a callback function</a:t>
            </a:r>
          </a:p>
          <a:p>
            <a:pPr lvl="2" indent="0">
              <a:buNone/>
            </a:pPr>
            <a:r>
              <a:rPr lang="en-US" sz="2000" i="1" dirty="0" err="1">
                <a:solidFill>
                  <a:schemeClr val="tx2"/>
                </a:solidFill>
              </a:rPr>
              <a:t>var</a:t>
            </a:r>
            <a:r>
              <a:rPr lang="en-US" sz="2000" i="1" dirty="0">
                <a:solidFill>
                  <a:schemeClr val="tx2"/>
                </a:solidFill>
              </a:rPr>
              <a:t> </a:t>
            </a:r>
            <a:r>
              <a:rPr lang="en-US" sz="2000" i="1" dirty="0" err="1">
                <a:solidFill>
                  <a:schemeClr val="tx2"/>
                </a:solidFill>
              </a:rPr>
              <a:t>fs</a:t>
            </a:r>
            <a:r>
              <a:rPr lang="en-US" sz="2000" i="1" dirty="0">
                <a:solidFill>
                  <a:schemeClr val="tx2"/>
                </a:solidFill>
              </a:rPr>
              <a:t> = require('</a:t>
            </a:r>
            <a:r>
              <a:rPr lang="en-US" sz="2000" i="1" dirty="0" err="1">
                <a:solidFill>
                  <a:schemeClr val="tx2"/>
                </a:solidFill>
              </a:rPr>
              <a:t>fs</a:t>
            </a:r>
            <a:r>
              <a:rPr lang="en-US" sz="2000" i="1" dirty="0">
                <a:solidFill>
                  <a:schemeClr val="tx2"/>
                </a:solidFill>
              </a:rPr>
              <a:t>');</a:t>
            </a:r>
          </a:p>
          <a:p>
            <a:pPr lvl="2" indent="0">
              <a:buNone/>
            </a:pPr>
            <a:r>
              <a:rPr lang="en-US" sz="2000" i="1" dirty="0" err="1">
                <a:solidFill>
                  <a:schemeClr val="tx2"/>
                </a:solidFill>
              </a:rPr>
              <a:t>fs.readFile</a:t>
            </a:r>
            <a:r>
              <a:rPr lang="en-US" sz="2000" i="1" dirty="0">
                <a:solidFill>
                  <a:schemeClr val="tx2"/>
                </a:solidFill>
              </a:rPr>
              <a:t>('</a:t>
            </a:r>
            <a:r>
              <a:rPr lang="en-US" sz="2000" i="1" dirty="0" err="1">
                <a:solidFill>
                  <a:schemeClr val="tx2"/>
                </a:solidFill>
              </a:rPr>
              <a:t>file.html</a:t>
            </a:r>
            <a:r>
              <a:rPr lang="en-US" sz="2000" i="1" dirty="0">
                <a:solidFill>
                  <a:schemeClr val="tx2"/>
                </a:solidFill>
              </a:rPr>
              <a:t>', 'utf8', function(err, data) {</a:t>
            </a:r>
          </a:p>
          <a:p>
            <a:pPr lvl="2" indent="0">
              <a:buNone/>
            </a:pPr>
            <a:r>
              <a:rPr lang="en-US" sz="2000" i="1" dirty="0" smtClean="0">
                <a:solidFill>
                  <a:schemeClr val="tx2"/>
                </a:solidFill>
              </a:rPr>
              <a:t>/</a:t>
            </a:r>
            <a:r>
              <a:rPr lang="en-US" sz="2000" i="1" dirty="0">
                <a:solidFill>
                  <a:schemeClr val="tx2"/>
                </a:solidFill>
              </a:rPr>
              <a:t>/ the data is passed to the callback in the second argument</a:t>
            </a:r>
          </a:p>
          <a:p>
            <a:pPr lvl="2" indent="0">
              <a:buNone/>
            </a:pPr>
            <a:r>
              <a:rPr lang="en-US" sz="2000" i="1" dirty="0">
                <a:solidFill>
                  <a:schemeClr val="tx2"/>
                </a:solidFill>
              </a:rPr>
              <a:t>  </a:t>
            </a:r>
            <a:r>
              <a:rPr lang="en-US" sz="2000" i="1" dirty="0" err="1">
                <a:solidFill>
                  <a:schemeClr val="tx2"/>
                </a:solidFill>
              </a:rPr>
              <a:t>console.log</a:t>
            </a:r>
            <a:r>
              <a:rPr lang="en-US" sz="2000" i="1" dirty="0">
                <a:solidFill>
                  <a:schemeClr val="tx2"/>
                </a:solidFill>
              </a:rPr>
              <a:t>(data);</a:t>
            </a:r>
          </a:p>
          <a:p>
            <a:pPr marL="0" indent="0">
              <a:buNone/>
            </a:pPr>
            <a:r>
              <a:rPr lang="en-US" sz="2000" i="1" dirty="0" smtClean="0">
                <a:solidFill>
                  <a:schemeClr val="tx2"/>
                </a:solidFill>
              </a:rPr>
              <a:t>});</a:t>
            </a:r>
            <a:endParaRPr lang="en-US" sz="2000" i="1" dirty="0">
              <a:solidFill>
                <a:schemeClr val="tx2"/>
              </a:solidFill>
            </a:endParaRPr>
          </a:p>
        </p:txBody>
      </p:sp>
    </p:spTree>
    <p:extLst>
      <p:ext uri="{BB962C8B-B14F-4D97-AF65-F5344CB8AC3E}">
        <p14:creationId xmlns:p14="http://schemas.microsoft.com/office/powerpoint/2010/main" val="10575245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Overview</a:t>
            </a:r>
            <a:endParaRPr lang="en-US" b="1" dirty="0"/>
          </a:p>
        </p:txBody>
      </p:sp>
      <p:sp>
        <p:nvSpPr>
          <p:cNvPr id="4" name="Text Placeholder 3"/>
          <p:cNvSpPr>
            <a:spLocks noGrp="1"/>
          </p:cNvSpPr>
          <p:nvPr>
            <p:ph type="body" sz="quarter" idx="10"/>
          </p:nvPr>
        </p:nvSpPr>
        <p:spPr>
          <a:xfrm>
            <a:off x="493776" y="3357171"/>
            <a:ext cx="8169274" cy="4926666"/>
          </a:xfrm>
        </p:spPr>
        <p:txBody>
          <a:bodyPr/>
          <a:lstStyle/>
          <a:p>
            <a:endParaRPr lang="en-US" sz="2000" dirty="0" smtClean="0">
              <a:solidFill>
                <a:schemeClr val="tx1"/>
              </a:solidFill>
              <a:latin typeface="Georgia" pitchFamily="18" charset="0"/>
            </a:endParaRPr>
          </a:p>
          <a:p>
            <a:endParaRPr lang="en-US" sz="2000" dirty="0" smtClean="0">
              <a:solidFill>
                <a:schemeClr val="tx1"/>
              </a:solidFill>
              <a:latin typeface="Georgia" pitchFamily="18" charset="0"/>
            </a:endParaRPr>
          </a:p>
          <a:p>
            <a:pPr>
              <a:buFont typeface="Arial" pitchFamily="34" charset="0"/>
              <a:buChar char="•"/>
            </a:pPr>
            <a:endParaRPr lang="en-US" sz="2000" dirty="0" smtClean="0">
              <a:solidFill>
                <a:schemeClr val="tx1"/>
              </a:solidFill>
              <a:latin typeface="Georgia" pitchFamily="18" charset="0"/>
            </a:endParaRPr>
          </a:p>
        </p:txBody>
      </p:sp>
      <p:graphicFrame>
        <p:nvGraphicFramePr>
          <p:cNvPr id="11" name="Diagram 10"/>
          <p:cNvGraphicFramePr/>
          <p:nvPr>
            <p:extLst>
              <p:ext uri="{D42A27DB-BD31-4B8C-83A1-F6EECF244321}">
                <p14:modId xmlns:p14="http://schemas.microsoft.com/office/powerpoint/2010/main" val="3857168963"/>
              </p:ext>
            </p:extLst>
          </p:nvPr>
        </p:nvGraphicFramePr>
        <p:xfrm>
          <a:off x="897850" y="1420521"/>
          <a:ext cx="7573293" cy="4409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21392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776" y="464312"/>
            <a:ext cx="8165592" cy="423193"/>
          </a:xfrm>
        </p:spPr>
        <p:txBody>
          <a:bodyPr/>
          <a:lstStyle/>
          <a:p>
            <a:r>
              <a:rPr lang="en-US" b="1" dirty="0" smtClean="0">
                <a:latin typeface="+mj-lt"/>
              </a:rPr>
              <a:t>Read/Write/Open and other file related functions</a:t>
            </a:r>
            <a:endParaRPr lang="en-US" b="1" dirty="0">
              <a:latin typeface="+mj-lt"/>
            </a:endParaRPr>
          </a:p>
        </p:txBody>
      </p:sp>
      <p:sp>
        <p:nvSpPr>
          <p:cNvPr id="4" name="Text Placeholder 3"/>
          <p:cNvSpPr>
            <a:spLocks noGrp="1"/>
          </p:cNvSpPr>
          <p:nvPr>
            <p:ph type="body" sz="quarter" idx="10"/>
          </p:nvPr>
        </p:nvSpPr>
        <p:spPr/>
        <p:txBody>
          <a:bodyPr/>
          <a:lstStyle/>
          <a:p>
            <a:pPr>
              <a:buFont typeface="Wingdings" charset="2"/>
              <a:buChar char="u"/>
            </a:pPr>
            <a:r>
              <a:rPr lang="en-US" sz="2000" dirty="0" smtClean="0">
                <a:solidFill>
                  <a:srgbClr val="000000"/>
                </a:solidFill>
              </a:rPr>
              <a:t>Read a file : </a:t>
            </a:r>
          </a:p>
          <a:p>
            <a:pPr marL="0" indent="0">
              <a:buNone/>
            </a:pPr>
            <a:r>
              <a:rPr lang="en-US" sz="2000" dirty="0" smtClean="0">
                <a:solidFill>
                  <a:srgbClr val="000000"/>
                </a:solidFill>
              </a:rPr>
              <a:t>The </a:t>
            </a:r>
            <a:r>
              <a:rPr lang="en-US" sz="2000" dirty="0">
                <a:solidFill>
                  <a:srgbClr val="000000"/>
                </a:solidFill>
              </a:rPr>
              <a:t>file is read into the buffer using the read() function. The buffer now contains the raw data read from the file. In order to display the data, we must first convert it to a UTF-8 encoded </a:t>
            </a:r>
            <a:r>
              <a:rPr lang="en-US" sz="2000" dirty="0" smtClean="0">
                <a:solidFill>
                  <a:srgbClr val="000000"/>
                </a:solidFill>
              </a:rPr>
              <a:t>string</a:t>
            </a:r>
          </a:p>
          <a:p>
            <a:pPr marL="0" indent="0">
              <a:buNone/>
            </a:pPr>
            <a:r>
              <a:rPr lang="en-US" sz="2000" i="1" dirty="0" err="1" smtClean="0">
                <a:solidFill>
                  <a:schemeClr val="tx2"/>
                </a:solidFill>
              </a:rPr>
              <a:t>fs.readFile</a:t>
            </a:r>
            <a:r>
              <a:rPr lang="en-US" sz="2000" i="1" dirty="0">
                <a:solidFill>
                  <a:schemeClr val="tx2"/>
                </a:solidFill>
              </a:rPr>
              <a:t>('file.html', 'utf8', function(err, data) </a:t>
            </a:r>
            <a:r>
              <a:rPr lang="en-US" sz="2000" i="1" dirty="0" smtClean="0">
                <a:solidFill>
                  <a:schemeClr val="tx2"/>
                </a:solidFill>
              </a:rPr>
              <a:t>{console.log</a:t>
            </a:r>
            <a:r>
              <a:rPr lang="en-US" sz="2000" i="1" dirty="0">
                <a:solidFill>
                  <a:schemeClr val="tx2"/>
                </a:solidFill>
              </a:rPr>
              <a:t>(data); </a:t>
            </a:r>
            <a:r>
              <a:rPr lang="en-US" sz="2000" i="1" dirty="0" smtClean="0">
                <a:solidFill>
                  <a:schemeClr val="tx2"/>
                </a:solidFill>
              </a:rPr>
              <a:t>});</a:t>
            </a:r>
          </a:p>
          <a:p>
            <a:pPr marL="0" indent="0">
              <a:buNone/>
            </a:pPr>
            <a:endParaRPr lang="en-US" sz="2000" i="1" dirty="0" smtClean="0">
              <a:solidFill>
                <a:schemeClr val="tx2"/>
              </a:solidFill>
            </a:endParaRPr>
          </a:p>
          <a:p>
            <a:pPr>
              <a:buFont typeface="Wingdings" charset="2"/>
              <a:buChar char="u"/>
            </a:pPr>
            <a:r>
              <a:rPr lang="en-US" sz="2000" dirty="0" smtClean="0">
                <a:solidFill>
                  <a:srgbClr val="000000"/>
                </a:solidFill>
              </a:rPr>
              <a:t>Writing a file:</a:t>
            </a:r>
          </a:p>
          <a:p>
            <a:pPr marL="0" indent="0">
              <a:buNone/>
            </a:pPr>
            <a:r>
              <a:rPr lang="en-US" sz="2000" i="1" dirty="0" err="1">
                <a:solidFill>
                  <a:schemeClr val="tx2"/>
                </a:solidFill>
              </a:rPr>
              <a:t>fs.writeFile</a:t>
            </a:r>
            <a:r>
              <a:rPr lang="en-US" sz="2000" i="1" dirty="0" smtClean="0">
                <a:solidFill>
                  <a:schemeClr val="tx2"/>
                </a:solidFill>
              </a:rPr>
              <a:t>(’</a:t>
            </a:r>
            <a:r>
              <a:rPr lang="en-US" sz="2000" i="1" dirty="0" err="1" smtClean="0">
                <a:solidFill>
                  <a:schemeClr val="tx2"/>
                </a:solidFill>
              </a:rPr>
              <a:t>test.json</a:t>
            </a:r>
            <a:r>
              <a:rPr lang="en-US" sz="2000" i="1" dirty="0" smtClean="0">
                <a:solidFill>
                  <a:schemeClr val="tx2"/>
                </a:solidFill>
              </a:rPr>
              <a:t>'</a:t>
            </a:r>
            <a:r>
              <a:rPr lang="en-US" sz="2000" i="1" dirty="0">
                <a:solidFill>
                  <a:schemeClr val="tx2"/>
                </a:solidFill>
              </a:rPr>
              <a:t>, </a:t>
            </a:r>
            <a:r>
              <a:rPr lang="en-US" sz="2000" i="1" dirty="0" smtClean="0">
                <a:solidFill>
                  <a:schemeClr val="tx2"/>
                </a:solidFill>
              </a:rPr>
              <a:t>’</a:t>
            </a:r>
            <a:r>
              <a:rPr lang="en-US" sz="2000" i="1" dirty="0" err="1" smtClean="0">
                <a:solidFill>
                  <a:schemeClr val="tx2"/>
                </a:solidFill>
              </a:rPr>
              <a:t>Json</a:t>
            </a:r>
            <a:r>
              <a:rPr lang="en-US" sz="2000" i="1" dirty="0" smtClean="0">
                <a:solidFill>
                  <a:schemeClr val="tx2"/>
                </a:solidFill>
              </a:rPr>
              <a:t> Sample'</a:t>
            </a:r>
            <a:r>
              <a:rPr lang="en-US" sz="2000" i="1" dirty="0">
                <a:solidFill>
                  <a:schemeClr val="tx2"/>
                </a:solidFill>
              </a:rPr>
              <a:t>, function(err) </a:t>
            </a:r>
            <a:r>
              <a:rPr lang="en-US" sz="2000" i="1" dirty="0" smtClean="0">
                <a:solidFill>
                  <a:schemeClr val="tx2"/>
                </a:solidFill>
              </a:rPr>
              <a:t>{if</a:t>
            </a:r>
            <a:r>
              <a:rPr lang="en-US" sz="2000" i="1" dirty="0">
                <a:solidFill>
                  <a:schemeClr val="tx2"/>
                </a:solidFill>
              </a:rPr>
              <a:t>(err) throw err</a:t>
            </a:r>
            <a:r>
              <a:rPr lang="en-US" sz="2000" i="1" dirty="0" smtClean="0">
                <a:solidFill>
                  <a:schemeClr val="tx2"/>
                </a:solidFill>
              </a:rPr>
              <a:t>;});</a:t>
            </a:r>
          </a:p>
          <a:p>
            <a:pPr marL="0" indent="0">
              <a:buNone/>
            </a:pPr>
            <a:endParaRPr lang="en-US" sz="2000" i="1" dirty="0" smtClean="0">
              <a:solidFill>
                <a:schemeClr val="tx2"/>
              </a:solidFill>
            </a:endParaRPr>
          </a:p>
          <a:p>
            <a:pPr>
              <a:buFont typeface="Wingdings" charset="2"/>
              <a:buChar char="u"/>
            </a:pPr>
            <a:r>
              <a:rPr lang="en-US" sz="2000" i="1" dirty="0">
                <a:solidFill>
                  <a:schemeClr val="tx2"/>
                </a:solidFill>
              </a:rPr>
              <a:t> </a:t>
            </a:r>
            <a:r>
              <a:rPr lang="en-US" sz="2000" dirty="0" smtClean="0">
                <a:solidFill>
                  <a:srgbClr val="000000"/>
                </a:solidFill>
              </a:rPr>
              <a:t>Open </a:t>
            </a:r>
            <a:r>
              <a:rPr lang="en-US" sz="2000" dirty="0">
                <a:solidFill>
                  <a:srgbClr val="000000"/>
                </a:solidFill>
              </a:rPr>
              <a:t>a </a:t>
            </a:r>
            <a:r>
              <a:rPr lang="en-US" sz="2000" dirty="0" smtClean="0">
                <a:solidFill>
                  <a:srgbClr val="000000"/>
                </a:solidFill>
              </a:rPr>
              <a:t>File: </a:t>
            </a:r>
            <a:r>
              <a:rPr lang="en-US" sz="2000" i="1" dirty="0" smtClean="0">
                <a:solidFill>
                  <a:schemeClr val="tx2"/>
                </a:solidFill>
              </a:rPr>
              <a:t> </a:t>
            </a:r>
            <a:r>
              <a:rPr lang="en-US" sz="2000" i="1" dirty="0" err="1">
                <a:solidFill>
                  <a:schemeClr val="tx2"/>
                </a:solidFill>
              </a:rPr>
              <a:t>fs.open</a:t>
            </a:r>
            <a:r>
              <a:rPr lang="en-US" sz="2000" i="1" dirty="0">
                <a:solidFill>
                  <a:schemeClr val="tx2"/>
                </a:solidFill>
              </a:rPr>
              <a:t>(path, flags, [mode], [callback]</a:t>
            </a:r>
            <a:r>
              <a:rPr lang="en-US" sz="2000" i="1" dirty="0" smtClean="0">
                <a:solidFill>
                  <a:schemeClr val="tx2"/>
                </a:solidFill>
              </a:rPr>
              <a:t>) </a:t>
            </a:r>
            <a:r>
              <a:rPr lang="en-US" sz="2000" dirty="0" smtClean="0">
                <a:solidFill>
                  <a:schemeClr val="tx1"/>
                </a:solidFill>
              </a:rPr>
              <a:t>(Different flags options provided below in notes section)</a:t>
            </a:r>
          </a:p>
        </p:txBody>
      </p:sp>
    </p:spTree>
    <p:extLst>
      <p:ext uri="{BB962C8B-B14F-4D97-AF65-F5344CB8AC3E}">
        <p14:creationId xmlns:p14="http://schemas.microsoft.com/office/powerpoint/2010/main" val="34807872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476504"/>
            <a:ext cx="8165592" cy="423193"/>
          </a:xfrm>
        </p:spPr>
        <p:txBody>
          <a:bodyPr/>
          <a:lstStyle/>
          <a:p>
            <a:r>
              <a:rPr lang="en-US" b="1" dirty="0" smtClean="0"/>
              <a:t>Read/Write/Open and other file related functions</a:t>
            </a:r>
            <a:endParaRPr lang="en-US" b="1" dirty="0"/>
          </a:p>
        </p:txBody>
      </p:sp>
      <p:sp>
        <p:nvSpPr>
          <p:cNvPr id="3" name="Text Placeholder 2"/>
          <p:cNvSpPr>
            <a:spLocks noGrp="1"/>
          </p:cNvSpPr>
          <p:nvPr>
            <p:ph type="body" sz="quarter" idx="10"/>
          </p:nvPr>
        </p:nvSpPr>
        <p:spPr/>
        <p:txBody>
          <a:bodyPr/>
          <a:lstStyle/>
          <a:p>
            <a:pPr>
              <a:buFont typeface="Wingdings" charset="2"/>
              <a:buChar char="u"/>
            </a:pPr>
            <a:r>
              <a:rPr lang="en-US" sz="2000" dirty="0" smtClean="0">
                <a:solidFill>
                  <a:srgbClr val="000000"/>
                </a:solidFill>
              </a:rPr>
              <a:t>Watching a file: </a:t>
            </a:r>
          </a:p>
          <a:p>
            <a:r>
              <a:rPr lang="en-US" sz="2000" dirty="0" smtClean="0">
                <a:solidFill>
                  <a:srgbClr val="000000"/>
                </a:solidFill>
              </a:rPr>
              <a:t>The file system module allows programs to watch for modifications to specific files.</a:t>
            </a:r>
          </a:p>
          <a:p>
            <a:r>
              <a:rPr lang="en-US" sz="2000" i="1" dirty="0" smtClean="0">
                <a:solidFill>
                  <a:schemeClr val="tx2"/>
                </a:solidFill>
              </a:rPr>
              <a:t>    </a:t>
            </a:r>
            <a:r>
              <a:rPr lang="en-US" sz="2000" i="1" dirty="0" err="1" smtClean="0">
                <a:solidFill>
                  <a:schemeClr val="tx2"/>
                </a:solidFill>
              </a:rPr>
              <a:t>fs.watch</a:t>
            </a:r>
            <a:r>
              <a:rPr lang="en-US" sz="2000" i="1" dirty="0" smtClean="0">
                <a:solidFill>
                  <a:schemeClr val="tx2"/>
                </a:solidFill>
              </a:rPr>
              <a:t>(</a:t>
            </a:r>
            <a:r>
              <a:rPr lang="en-US" sz="2000" i="1" dirty="0" err="1" smtClean="0">
                <a:solidFill>
                  <a:schemeClr val="tx2"/>
                </a:solidFill>
              </a:rPr>
              <a:t>fileName</a:t>
            </a:r>
            <a:r>
              <a:rPr lang="en-US" sz="2000" i="1" dirty="0" smtClean="0">
                <a:solidFill>
                  <a:schemeClr val="tx2"/>
                </a:solidFill>
              </a:rPr>
              <a:t>, {persistent: true}, function(event, 	filename) {});</a:t>
            </a:r>
          </a:p>
          <a:p>
            <a:endParaRPr lang="en-US" sz="2000" i="1" dirty="0" smtClean="0">
              <a:solidFill>
                <a:schemeClr val="tx2"/>
              </a:solidFill>
            </a:endParaRPr>
          </a:p>
          <a:p>
            <a:pPr>
              <a:buFont typeface="Wingdings" charset="2"/>
              <a:buChar char="u"/>
            </a:pPr>
            <a:r>
              <a:rPr lang="en-US" sz="2000" dirty="0" smtClean="0">
                <a:solidFill>
                  <a:srgbClr val="000000"/>
                </a:solidFill>
              </a:rPr>
              <a:t>Check if a file is present: </a:t>
            </a:r>
            <a:r>
              <a:rPr lang="en-US" sz="2000" i="1" dirty="0" smtClean="0">
                <a:solidFill>
                  <a:schemeClr val="tx2"/>
                </a:solidFill>
              </a:rPr>
              <a:t>exists()</a:t>
            </a:r>
          </a:p>
          <a:p>
            <a:r>
              <a:rPr lang="en-US" sz="2000" i="1" dirty="0" err="1" smtClean="0">
                <a:solidFill>
                  <a:srgbClr val="159DEB"/>
                </a:solidFill>
              </a:rPr>
              <a:t>fs.exists</a:t>
            </a:r>
            <a:r>
              <a:rPr lang="en-US" sz="2000" i="1" dirty="0" smtClean="0">
                <a:solidFill>
                  <a:srgbClr val="159DEB"/>
                </a:solidFill>
              </a:rPr>
              <a:t>(</a:t>
            </a:r>
            <a:r>
              <a:rPr lang="en-US" sz="2000" i="1" dirty="0" err="1" smtClean="0">
                <a:solidFill>
                  <a:srgbClr val="159DEB"/>
                </a:solidFill>
              </a:rPr>
              <a:t>fileName</a:t>
            </a:r>
            <a:r>
              <a:rPr lang="en-US" sz="2000" i="1" dirty="0" smtClean="0">
                <a:solidFill>
                  <a:srgbClr val="159DEB"/>
                </a:solidFill>
              </a:rPr>
              <a:t>, function(exists) {});</a:t>
            </a:r>
          </a:p>
          <a:p>
            <a:endParaRPr lang="en-US" sz="2000" i="1" dirty="0" smtClean="0">
              <a:solidFill>
                <a:srgbClr val="159DEB"/>
              </a:solidFill>
            </a:endParaRPr>
          </a:p>
          <a:p>
            <a:pPr>
              <a:buFont typeface="Wingdings" charset="2"/>
              <a:buChar char="u"/>
            </a:pPr>
            <a:r>
              <a:rPr lang="en-US" sz="2000" dirty="0" smtClean="0">
                <a:solidFill>
                  <a:schemeClr val="tx1"/>
                </a:solidFill>
              </a:rPr>
              <a:t>Opening, writing to a file and closing it (in parts):</a:t>
            </a:r>
          </a:p>
          <a:p>
            <a:r>
              <a:rPr lang="en-US" sz="2000" i="1" dirty="0" err="1" smtClean="0">
                <a:solidFill>
                  <a:srgbClr val="159DEB"/>
                </a:solidFill>
              </a:rPr>
              <a:t>f</a:t>
            </a:r>
            <a:r>
              <a:rPr lang="en-US" sz="2000" i="1" dirty="0" err="1" smtClean="0">
                <a:solidFill>
                  <a:schemeClr val="tx2"/>
                </a:solidFill>
              </a:rPr>
              <a:t>s.write</a:t>
            </a:r>
            <a:r>
              <a:rPr lang="en-US" sz="2000" i="1" dirty="0" smtClean="0">
                <a:solidFill>
                  <a:schemeClr val="tx2"/>
                </a:solidFill>
              </a:rPr>
              <a:t>(</a:t>
            </a:r>
            <a:r>
              <a:rPr lang="en-US" sz="2000" i="1" dirty="0" err="1" smtClean="0">
                <a:solidFill>
                  <a:schemeClr val="tx2"/>
                </a:solidFill>
              </a:rPr>
              <a:t>fd</a:t>
            </a:r>
            <a:r>
              <a:rPr lang="en-US" sz="2000" i="1" dirty="0" smtClean="0">
                <a:solidFill>
                  <a:schemeClr val="tx2"/>
                </a:solidFill>
              </a:rPr>
              <a:t>, </a:t>
            </a:r>
            <a:r>
              <a:rPr lang="en-US" sz="2000" i="1" dirty="0" err="1" smtClean="0">
                <a:solidFill>
                  <a:schemeClr val="tx2"/>
                </a:solidFill>
              </a:rPr>
              <a:t>buf</a:t>
            </a:r>
            <a:r>
              <a:rPr lang="en-US" sz="2000" i="1" dirty="0" smtClean="0">
                <a:solidFill>
                  <a:schemeClr val="tx2"/>
                </a:solidFill>
              </a:rPr>
              <a:t>, 0, </a:t>
            </a:r>
            <a:r>
              <a:rPr lang="en-US" sz="2000" i="1" dirty="0" err="1" smtClean="0">
                <a:solidFill>
                  <a:schemeClr val="tx2"/>
                </a:solidFill>
              </a:rPr>
              <a:t>buf.length</a:t>
            </a:r>
            <a:r>
              <a:rPr lang="en-US" sz="2000" i="1" dirty="0" smtClean="0">
                <a:solidFill>
                  <a:schemeClr val="tx2"/>
                </a:solidFill>
              </a:rPr>
              <a:t>, null, function(err, written, buffer) {</a:t>
            </a:r>
            <a:r>
              <a:rPr lang="en-US" sz="2000" i="1" dirty="0" err="1" smtClean="0">
                <a:solidFill>
                  <a:schemeClr val="tx2"/>
                </a:solidFill>
              </a:rPr>
              <a:t>fs.close</a:t>
            </a:r>
            <a:r>
              <a:rPr lang="en-US" sz="2000" i="1" dirty="0" smtClean="0">
                <a:solidFill>
                  <a:schemeClr val="tx2"/>
                </a:solidFill>
              </a:rPr>
              <a:t>(</a:t>
            </a:r>
            <a:r>
              <a:rPr lang="en-US" sz="2000" i="1" dirty="0" err="1" smtClean="0">
                <a:solidFill>
                  <a:schemeClr val="tx2"/>
                </a:solidFill>
              </a:rPr>
              <a:t>fd</a:t>
            </a:r>
            <a:r>
              <a:rPr lang="en-US" sz="2000" i="1" dirty="0" smtClean="0">
                <a:solidFill>
                  <a:schemeClr val="tx2"/>
                </a:solidFill>
              </a:rPr>
              <a:t>, function() {}); });</a:t>
            </a:r>
          </a:p>
          <a:p>
            <a:r>
              <a:rPr lang="en-US" sz="2000" i="1" dirty="0" err="1" smtClean="0">
                <a:solidFill>
                  <a:schemeClr val="tx2"/>
                </a:solidFill>
              </a:rPr>
              <a:t>fs.stat</a:t>
            </a:r>
            <a:r>
              <a:rPr lang="en-US" sz="2000" i="1" dirty="0" smtClean="0">
                <a:solidFill>
                  <a:schemeClr val="tx2"/>
                </a:solidFill>
              </a:rPr>
              <a:t>() </a:t>
            </a:r>
            <a:r>
              <a:rPr lang="en-US" sz="2000" dirty="0" smtClean="0">
                <a:solidFill>
                  <a:srgbClr val="000000"/>
                </a:solidFill>
              </a:rPr>
              <a:t>gives us more information about each item</a:t>
            </a:r>
          </a:p>
          <a:p>
            <a:endParaRPr lang="en-US" sz="2000" dirty="0" smtClean="0">
              <a:solidFill>
                <a:schemeClr val="tx1"/>
              </a:solidFill>
            </a:endParaRPr>
          </a:p>
          <a:p>
            <a:endParaRPr lang="en-US" sz="2000"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0865" y="179563"/>
            <a:ext cx="8165592" cy="423193"/>
          </a:xfrm>
        </p:spPr>
        <p:txBody>
          <a:bodyPr/>
          <a:lstStyle/>
          <a:p>
            <a:r>
              <a:rPr lang="en-US" b="1" dirty="0" smtClean="0">
                <a:latin typeface="+mj-lt"/>
              </a:rPr>
              <a:t>Common File system functions</a:t>
            </a:r>
            <a:endParaRPr lang="en-US" b="1" dirty="0">
              <a:latin typeface="+mj-lt"/>
            </a:endParaRPr>
          </a:p>
        </p:txBody>
      </p:sp>
      <p:sp>
        <p:nvSpPr>
          <p:cNvPr id="5" name="Text Placeholder 4"/>
          <p:cNvSpPr>
            <a:spLocks noGrp="1"/>
          </p:cNvSpPr>
          <p:nvPr>
            <p:ph type="body" sz="quarter" idx="10"/>
          </p:nvPr>
        </p:nvSpPr>
        <p:spPr/>
        <p:txBody>
          <a:bodyPr/>
          <a:lstStyle/>
          <a:p>
            <a:endParaRPr lang="en-US"/>
          </a:p>
        </p:txBody>
      </p:sp>
      <p:pic>
        <p:nvPicPr>
          <p:cNvPr id="2" name="Picture 1" descr="file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07" y="1243753"/>
            <a:ext cx="9173007" cy="5598746"/>
          </a:xfrm>
          <a:prstGeom prst="rect">
            <a:avLst/>
          </a:prstGeom>
        </p:spPr>
      </p:pic>
    </p:spTree>
    <p:extLst>
      <p:ext uri="{BB962C8B-B14F-4D97-AF65-F5344CB8AC3E}">
        <p14:creationId xmlns:p14="http://schemas.microsoft.com/office/powerpoint/2010/main" val="26755482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Common File system functions</a:t>
            </a:r>
            <a:endParaRPr lang="en-US" b="1" dirty="0">
              <a:latin typeface="+mj-lt"/>
            </a:endParaRPr>
          </a:p>
        </p:txBody>
      </p:sp>
      <p:sp>
        <p:nvSpPr>
          <p:cNvPr id="5" name="Text Placeholder 4"/>
          <p:cNvSpPr>
            <a:spLocks noGrp="1"/>
          </p:cNvSpPr>
          <p:nvPr>
            <p:ph type="body" sz="quarter" idx="10"/>
          </p:nvPr>
        </p:nvSpPr>
        <p:spPr/>
        <p:txBody>
          <a:bodyPr/>
          <a:lstStyle/>
          <a:p>
            <a:endParaRPr lang="en-US"/>
          </a:p>
        </p:txBody>
      </p:sp>
      <p:pic>
        <p:nvPicPr>
          <p:cNvPr id="4" name="Picture 3" descr="file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2351"/>
            <a:ext cx="9144000" cy="5388865"/>
          </a:xfrm>
          <a:prstGeom prst="rect">
            <a:avLst/>
          </a:prstGeom>
        </p:spPr>
      </p:pic>
    </p:spTree>
    <p:extLst>
      <p:ext uri="{BB962C8B-B14F-4D97-AF65-F5344CB8AC3E}">
        <p14:creationId xmlns:p14="http://schemas.microsoft.com/office/powerpoint/2010/main" val="398994910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Working with Directories and other file operations</a:t>
            </a:r>
            <a:endParaRPr lang="en-US" b="1" dirty="0">
              <a:latin typeface="+mj-lt"/>
            </a:endParaRPr>
          </a:p>
        </p:txBody>
      </p:sp>
      <p:sp>
        <p:nvSpPr>
          <p:cNvPr id="4" name="Text Placeholder 3"/>
          <p:cNvSpPr>
            <a:spLocks noGrp="1"/>
          </p:cNvSpPr>
          <p:nvPr>
            <p:ph type="body" sz="quarter" idx="10"/>
          </p:nvPr>
        </p:nvSpPr>
        <p:spPr>
          <a:xfrm>
            <a:off x="487363" y="1316736"/>
            <a:ext cx="8169274" cy="5032417"/>
          </a:xfrm>
        </p:spPr>
        <p:txBody>
          <a:bodyPr/>
          <a:lstStyle/>
          <a:p>
            <a:pPr>
              <a:buFont typeface="Wingdings" charset="2"/>
              <a:buChar char="u"/>
            </a:pPr>
            <a:r>
              <a:rPr lang="en-US" sz="2000" dirty="0" smtClean="0">
                <a:solidFill>
                  <a:srgbClr val="000000"/>
                </a:solidFill>
              </a:rPr>
              <a:t>Reading a </a:t>
            </a:r>
            <a:r>
              <a:rPr lang="en-US" sz="2000" dirty="0" err="1" smtClean="0">
                <a:solidFill>
                  <a:srgbClr val="000000"/>
                </a:solidFill>
              </a:rPr>
              <a:t>Directory:Read</a:t>
            </a:r>
            <a:r>
              <a:rPr lang="en-US" sz="2000" dirty="0" smtClean="0">
                <a:solidFill>
                  <a:srgbClr val="000000"/>
                </a:solidFill>
              </a:rPr>
              <a:t> a directory from a path and then print all the files</a:t>
            </a:r>
          </a:p>
          <a:p>
            <a:pPr lvl="2" indent="0">
              <a:buNone/>
            </a:pPr>
            <a:r>
              <a:rPr lang="en-US" sz="2000" i="1" dirty="0" err="1">
                <a:solidFill>
                  <a:schemeClr val="tx2"/>
                </a:solidFill>
              </a:rPr>
              <a:t>var</a:t>
            </a:r>
            <a:r>
              <a:rPr lang="en-US" sz="2000" i="1" dirty="0">
                <a:solidFill>
                  <a:schemeClr val="tx2"/>
                </a:solidFill>
              </a:rPr>
              <a:t> path = '.</a:t>
            </a:r>
            <a:r>
              <a:rPr lang="en-US" sz="2000" i="1" dirty="0" smtClean="0">
                <a:solidFill>
                  <a:schemeClr val="tx2"/>
                </a:solidFill>
              </a:rPr>
              <a:t>/folder/</a:t>
            </a:r>
            <a:r>
              <a:rPr lang="en-US" sz="2000" i="1" dirty="0">
                <a:solidFill>
                  <a:schemeClr val="tx2"/>
                </a:solidFill>
              </a:rPr>
              <a:t>';</a:t>
            </a:r>
          </a:p>
          <a:p>
            <a:pPr lvl="2" indent="0">
              <a:buNone/>
            </a:pPr>
            <a:r>
              <a:rPr lang="en-US" sz="2000" i="1" dirty="0" err="1">
                <a:solidFill>
                  <a:schemeClr val="tx2"/>
                </a:solidFill>
              </a:rPr>
              <a:t>fs.readdir</a:t>
            </a:r>
            <a:r>
              <a:rPr lang="en-US" sz="2000" i="1" dirty="0">
                <a:solidFill>
                  <a:schemeClr val="tx2"/>
                </a:solidFill>
              </a:rPr>
              <a:t>(path, function (err, files) </a:t>
            </a:r>
            <a:r>
              <a:rPr lang="en-US" sz="2000" i="1" dirty="0" smtClean="0">
                <a:solidFill>
                  <a:schemeClr val="tx2"/>
                </a:solidFill>
              </a:rPr>
              <a:t>{});</a:t>
            </a:r>
          </a:p>
          <a:p>
            <a:pPr lvl="2" indent="0">
              <a:buNone/>
            </a:pPr>
            <a:endParaRPr lang="en-US" sz="2000" i="1" dirty="0" smtClean="0">
              <a:solidFill>
                <a:schemeClr val="tx2"/>
              </a:solidFill>
            </a:endParaRPr>
          </a:p>
          <a:p>
            <a:pPr>
              <a:buFont typeface="Wingdings" charset="2"/>
              <a:buChar char="u"/>
            </a:pPr>
            <a:r>
              <a:rPr lang="en-US" sz="2000" dirty="0" smtClean="0">
                <a:solidFill>
                  <a:srgbClr val="000000"/>
                </a:solidFill>
              </a:rPr>
              <a:t>Creating and Deleting a directory</a:t>
            </a:r>
          </a:p>
          <a:p>
            <a:pPr lvl="2" indent="0">
              <a:buNone/>
            </a:pPr>
            <a:r>
              <a:rPr lang="en-US" sz="2000" i="1" dirty="0" err="1" smtClean="0">
                <a:solidFill>
                  <a:schemeClr val="tx2"/>
                </a:solidFill>
              </a:rPr>
              <a:t>fs.mkdir</a:t>
            </a:r>
            <a:r>
              <a:rPr lang="en-US" sz="2000" i="1" dirty="0" smtClean="0">
                <a:solidFill>
                  <a:schemeClr val="tx2"/>
                </a:solidFill>
              </a:rPr>
              <a:t>('./</a:t>
            </a:r>
            <a:r>
              <a:rPr lang="en-US" sz="2000" i="1" dirty="0" err="1" smtClean="0">
                <a:solidFill>
                  <a:schemeClr val="tx2"/>
                </a:solidFill>
              </a:rPr>
              <a:t>newdir</a:t>
            </a:r>
            <a:r>
              <a:rPr lang="en-US" sz="2000" i="1" dirty="0" smtClean="0">
                <a:solidFill>
                  <a:schemeClr val="tx2"/>
                </a:solidFill>
              </a:rPr>
              <a:t>', 0666, function(err) {});</a:t>
            </a:r>
          </a:p>
          <a:p>
            <a:pPr lvl="2" indent="0">
              <a:buNone/>
            </a:pPr>
            <a:r>
              <a:rPr lang="en-US" sz="2000" i="1" dirty="0" err="1">
                <a:solidFill>
                  <a:srgbClr val="159DEB"/>
                </a:solidFill>
              </a:rPr>
              <a:t>fs.rmdir</a:t>
            </a:r>
            <a:r>
              <a:rPr lang="en-US" sz="2000" i="1" dirty="0">
                <a:solidFill>
                  <a:srgbClr val="159DEB"/>
                </a:solidFill>
              </a:rPr>
              <a:t>('./</a:t>
            </a:r>
            <a:r>
              <a:rPr lang="en-US" sz="2000" i="1" dirty="0" err="1">
                <a:solidFill>
                  <a:srgbClr val="159DEB"/>
                </a:solidFill>
              </a:rPr>
              <a:t>newdir</a:t>
            </a:r>
            <a:r>
              <a:rPr lang="en-US" sz="2000" i="1" dirty="0">
                <a:solidFill>
                  <a:srgbClr val="159DEB"/>
                </a:solidFill>
              </a:rPr>
              <a:t>', function(err) </a:t>
            </a:r>
            <a:r>
              <a:rPr lang="en-US" sz="2000" i="1" dirty="0" smtClean="0">
                <a:solidFill>
                  <a:srgbClr val="159DEB"/>
                </a:solidFill>
              </a:rPr>
              <a:t>{});</a:t>
            </a:r>
          </a:p>
          <a:p>
            <a:pPr lvl="2" indent="0">
              <a:buNone/>
            </a:pPr>
            <a:endParaRPr lang="en-US" sz="2000" i="1" dirty="0" smtClean="0">
              <a:solidFill>
                <a:srgbClr val="159DEB"/>
              </a:solidFill>
            </a:endParaRPr>
          </a:p>
          <a:p>
            <a:pPr>
              <a:buFont typeface="Wingdings" charset="2"/>
              <a:buChar char="u"/>
            </a:pPr>
            <a:r>
              <a:rPr lang="en-US" sz="2000" dirty="0">
                <a:solidFill>
                  <a:srgbClr val="159DEB"/>
                </a:solidFill>
              </a:rPr>
              <a:t> </a:t>
            </a:r>
            <a:r>
              <a:rPr lang="en-US" sz="2000" dirty="0" smtClean="0">
                <a:solidFill>
                  <a:schemeClr val="tx1"/>
                </a:solidFill>
              </a:rPr>
              <a:t>Using pipe to read from one file and write to another file.</a:t>
            </a:r>
          </a:p>
          <a:p>
            <a:pPr lvl="2" indent="0">
              <a:buNone/>
            </a:pPr>
            <a:r>
              <a:rPr lang="en-US" sz="2000" dirty="0" err="1">
                <a:solidFill>
                  <a:srgbClr val="159DEB"/>
                </a:solidFill>
              </a:rPr>
              <a:t>var</a:t>
            </a:r>
            <a:r>
              <a:rPr lang="en-US" sz="2000" dirty="0">
                <a:solidFill>
                  <a:srgbClr val="159DEB"/>
                </a:solidFill>
              </a:rPr>
              <a:t> file = </a:t>
            </a:r>
            <a:r>
              <a:rPr lang="en-US" sz="2000" dirty="0" err="1">
                <a:solidFill>
                  <a:srgbClr val="159DEB"/>
                </a:solidFill>
              </a:rPr>
              <a:t>fs.createReadStream</a:t>
            </a:r>
            <a:r>
              <a:rPr lang="en-US" sz="2000" dirty="0" smtClean="0">
                <a:solidFill>
                  <a:srgbClr val="159DEB"/>
                </a:solidFill>
              </a:rPr>
              <a:t>(’json1.txt'</a:t>
            </a:r>
            <a:r>
              <a:rPr lang="en-US" sz="2000" dirty="0">
                <a:solidFill>
                  <a:srgbClr val="159DEB"/>
                </a:solidFill>
              </a:rPr>
              <a:t>, {flags: 'r'} );</a:t>
            </a:r>
          </a:p>
          <a:p>
            <a:pPr lvl="2" indent="0">
              <a:buNone/>
            </a:pPr>
            <a:r>
              <a:rPr lang="en-US" sz="2000" dirty="0" err="1">
                <a:solidFill>
                  <a:srgbClr val="159DEB"/>
                </a:solidFill>
              </a:rPr>
              <a:t>var</a:t>
            </a:r>
            <a:r>
              <a:rPr lang="en-US" sz="2000" dirty="0">
                <a:solidFill>
                  <a:srgbClr val="159DEB"/>
                </a:solidFill>
              </a:rPr>
              <a:t> out = </a:t>
            </a:r>
            <a:r>
              <a:rPr lang="en-US" sz="2000" dirty="0" err="1">
                <a:solidFill>
                  <a:srgbClr val="159DEB"/>
                </a:solidFill>
              </a:rPr>
              <a:t>fs.createWriteStream</a:t>
            </a:r>
            <a:r>
              <a:rPr lang="en-US" sz="2000" dirty="0" smtClean="0">
                <a:solidFill>
                  <a:srgbClr val="159DEB"/>
                </a:solidFill>
              </a:rPr>
              <a:t>(’json2.txt'</a:t>
            </a:r>
            <a:r>
              <a:rPr lang="en-US" sz="2000" dirty="0">
                <a:solidFill>
                  <a:srgbClr val="159DEB"/>
                </a:solidFill>
              </a:rPr>
              <a:t>, {flags: 'w'});</a:t>
            </a:r>
          </a:p>
          <a:p>
            <a:pPr lvl="2" indent="0">
              <a:buNone/>
            </a:pPr>
            <a:r>
              <a:rPr lang="en-US" sz="2000" dirty="0" err="1">
                <a:solidFill>
                  <a:srgbClr val="159DEB"/>
                </a:solidFill>
              </a:rPr>
              <a:t>file.pipe</a:t>
            </a:r>
            <a:r>
              <a:rPr lang="en-US" sz="2000" dirty="0">
                <a:solidFill>
                  <a:srgbClr val="159DEB"/>
                </a:solidFill>
              </a:rPr>
              <a:t>(out</a:t>
            </a:r>
            <a:r>
              <a:rPr lang="en-US" sz="2000" dirty="0" smtClean="0">
                <a:solidFill>
                  <a:srgbClr val="159DEB"/>
                </a:solidFill>
              </a:rPr>
              <a:t>);</a:t>
            </a:r>
          </a:p>
          <a:p>
            <a:pPr lvl="2" indent="0">
              <a:buNone/>
            </a:pPr>
            <a:endParaRPr lang="en-US" sz="2000" dirty="0" smtClean="0">
              <a:solidFill>
                <a:srgbClr val="159DEB"/>
              </a:solidFill>
            </a:endParaRPr>
          </a:p>
        </p:txBody>
      </p:sp>
    </p:spTree>
    <p:extLst>
      <p:ext uri="{BB962C8B-B14F-4D97-AF65-F5344CB8AC3E}">
        <p14:creationId xmlns:p14="http://schemas.microsoft.com/office/powerpoint/2010/main" val="59235408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Working with Directories and other file operations</a:t>
            </a:r>
            <a:endParaRPr lang="en-US" dirty="0"/>
          </a:p>
        </p:txBody>
      </p:sp>
      <p:sp>
        <p:nvSpPr>
          <p:cNvPr id="3" name="Text Placeholder 2"/>
          <p:cNvSpPr>
            <a:spLocks noGrp="1"/>
          </p:cNvSpPr>
          <p:nvPr>
            <p:ph type="body" sz="quarter" idx="10"/>
          </p:nvPr>
        </p:nvSpPr>
        <p:spPr/>
        <p:txBody>
          <a:bodyPr/>
          <a:lstStyle/>
          <a:p>
            <a:endParaRPr lang="en-US" sz="2000" dirty="0" smtClean="0">
              <a:solidFill>
                <a:srgbClr val="000000"/>
              </a:solidFill>
            </a:endParaRPr>
          </a:p>
          <a:p>
            <a:pPr>
              <a:buFont typeface="Wingdings" charset="2"/>
              <a:buChar char="u"/>
            </a:pPr>
            <a:r>
              <a:rPr lang="en-US" sz="2000" dirty="0" smtClean="0">
                <a:solidFill>
                  <a:srgbClr val="000000"/>
                </a:solidFill>
              </a:rPr>
              <a:t>Appending to an existing file:</a:t>
            </a:r>
          </a:p>
          <a:p>
            <a:pPr lvl="2">
              <a:buNone/>
            </a:pPr>
            <a:r>
              <a:rPr lang="en-US" sz="2000" i="1" dirty="0" smtClean="0">
                <a:solidFill>
                  <a:schemeClr val="tx2"/>
                </a:solidFill>
              </a:rPr>
              <a:t>	</a:t>
            </a:r>
            <a:r>
              <a:rPr lang="en-US" sz="2000" i="1" dirty="0" err="1" smtClean="0">
                <a:solidFill>
                  <a:schemeClr val="tx2"/>
                </a:solidFill>
              </a:rPr>
              <a:t>var</a:t>
            </a:r>
            <a:r>
              <a:rPr lang="en-US" sz="2000" i="1" dirty="0" smtClean="0">
                <a:solidFill>
                  <a:schemeClr val="tx2"/>
                </a:solidFill>
              </a:rPr>
              <a:t> file = </a:t>
            </a:r>
            <a:r>
              <a:rPr lang="en-US" sz="2000" i="1" dirty="0" err="1" smtClean="0">
                <a:solidFill>
                  <a:schemeClr val="tx2"/>
                </a:solidFill>
              </a:rPr>
              <a:t>fs.createWriteStream</a:t>
            </a:r>
            <a:r>
              <a:rPr lang="en-US" sz="2000" i="1" dirty="0" smtClean="0">
                <a:solidFill>
                  <a:schemeClr val="tx2"/>
                </a:solidFill>
              </a:rPr>
              <a:t>(’json.txt', {flags: 'a'} );</a:t>
            </a:r>
          </a:p>
          <a:p>
            <a:pPr lvl="2">
              <a:buNone/>
            </a:pPr>
            <a:r>
              <a:rPr lang="en-US" sz="2000" i="1" dirty="0" smtClean="0">
                <a:solidFill>
                  <a:schemeClr val="tx2"/>
                </a:solidFill>
              </a:rPr>
              <a:t>	</a:t>
            </a:r>
            <a:r>
              <a:rPr lang="en-US" sz="2000" i="1" dirty="0" err="1" smtClean="0">
                <a:solidFill>
                  <a:schemeClr val="tx2"/>
                </a:solidFill>
              </a:rPr>
              <a:t>file.write</a:t>
            </a:r>
            <a:r>
              <a:rPr lang="en-US" sz="2000" i="1" dirty="0" smtClean="0">
                <a:solidFill>
                  <a:schemeClr val="tx2"/>
                </a:solidFill>
              </a:rPr>
              <a:t>(’Test </a:t>
            </a:r>
            <a:r>
              <a:rPr lang="en-US" sz="2000" i="1" dirty="0" err="1" smtClean="0">
                <a:solidFill>
                  <a:schemeClr val="tx2"/>
                </a:solidFill>
              </a:rPr>
              <a:t>Json</a:t>
            </a:r>
            <a:r>
              <a:rPr lang="en-US" sz="2000" i="1" dirty="0" smtClean="0">
                <a:solidFill>
                  <a:schemeClr val="tx2"/>
                </a:solidFill>
              </a:rPr>
              <a:t>!\n'); </a:t>
            </a:r>
            <a:r>
              <a:rPr lang="en-US" sz="2000" i="1" dirty="0" err="1" smtClean="0">
                <a:solidFill>
                  <a:schemeClr val="tx2"/>
                </a:solidFill>
              </a:rPr>
              <a:t>file.end</a:t>
            </a:r>
            <a:r>
              <a:rPr lang="en-US" sz="2000" i="1" dirty="0" smtClean="0">
                <a:solidFill>
                  <a:schemeClr val="tx2"/>
                </a:solidFill>
              </a:rPr>
              <a:t>(function() {//Do something });</a:t>
            </a:r>
          </a:p>
          <a:p>
            <a:endParaRPr lang="en-US" sz="2000"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Sample Exercises – Demo file operations</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TODO : Sample File Exercises – Showcase some examples</a:t>
            </a:r>
          </a:p>
        </p:txBody>
      </p:sp>
    </p:spTree>
    <p:extLst>
      <p:ext uri="{BB962C8B-B14F-4D97-AF65-F5344CB8AC3E}">
        <p14:creationId xmlns:p14="http://schemas.microsoft.com/office/powerpoint/2010/main" val="357698450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Working Application - Express/Jade</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Demo the TODO app – Reading/writing and deleting </a:t>
            </a:r>
            <a:r>
              <a:rPr lang="en-US" sz="2000" dirty="0" err="1" smtClean="0">
                <a:solidFill>
                  <a:srgbClr val="000000"/>
                </a:solidFill>
              </a:rPr>
              <a:t>json</a:t>
            </a:r>
            <a:r>
              <a:rPr lang="en-US" sz="2000" dirty="0" smtClean="0">
                <a:solidFill>
                  <a:srgbClr val="000000"/>
                </a:solidFill>
              </a:rPr>
              <a:t> files</a:t>
            </a:r>
          </a:p>
        </p:txBody>
      </p:sp>
    </p:spTree>
    <p:extLst>
      <p:ext uri="{BB962C8B-B14F-4D97-AF65-F5344CB8AC3E}">
        <p14:creationId xmlns:p14="http://schemas.microsoft.com/office/powerpoint/2010/main" val="70206841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Other Advanced Topics</a:t>
            </a:r>
            <a:endParaRPr lang="en-US" b="1" dirty="0"/>
          </a:p>
        </p:txBody>
      </p:sp>
      <p:sp>
        <p:nvSpPr>
          <p:cNvPr id="40962" name="Text Placeholder 11"/>
          <p:cNvSpPr>
            <a:spLocks noGrp="1"/>
          </p:cNvSpPr>
          <p:nvPr>
            <p:ph type="body" sz="quarter" idx="10"/>
          </p:nvPr>
        </p:nvSpPr>
        <p:spPr/>
        <p:txBody>
          <a:bodyPr/>
          <a:lstStyle/>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How to Create </a:t>
            </a:r>
            <a:r>
              <a:rPr lang="en-US" sz="2000" dirty="0">
                <a:solidFill>
                  <a:schemeClr val="tx1"/>
                </a:solidFill>
                <a:latin typeface="SapientCentroSlab-Light" charset="0"/>
              </a:rPr>
              <a:t>a streaming proxy </a:t>
            </a:r>
            <a:r>
              <a:rPr lang="en-US" sz="2000" dirty="0" smtClean="0">
                <a:solidFill>
                  <a:schemeClr val="tx1"/>
                </a:solidFill>
                <a:latin typeface="SapientCentroSlab-Light" charset="0"/>
              </a:rPr>
              <a:t>server</a:t>
            </a:r>
          </a:p>
          <a:p>
            <a:pPr fontAlgn="base">
              <a:spcBef>
                <a:spcPct val="0"/>
              </a:spcBef>
              <a:buFont typeface="Calibri" charset="0"/>
              <a:buAutoNum type="arabicPeriod"/>
            </a:pPr>
            <a:endParaRPr lang="en-US" sz="2000" dirty="0" smtClean="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Use Node Js </a:t>
            </a:r>
            <a:r>
              <a:rPr lang="en-US" sz="2000" dirty="0">
                <a:solidFill>
                  <a:schemeClr val="tx1"/>
                </a:solidFill>
                <a:latin typeface="SapientCentroSlab-Light" charset="0"/>
              </a:rPr>
              <a:t>to create APIs and communicate server-to</a:t>
            </a:r>
            <a:r>
              <a:rPr lang="en-US" sz="2000" dirty="0" smtClean="0">
                <a:solidFill>
                  <a:schemeClr val="tx1"/>
                </a:solidFill>
                <a:latin typeface="SapientCentroSlab-Light" charset="0"/>
              </a:rPr>
              <a:t>-server.</a:t>
            </a:r>
          </a:p>
          <a:p>
            <a:pPr fontAlgn="base">
              <a:spcBef>
                <a:spcPct val="0"/>
              </a:spcBef>
              <a:buFont typeface="Calibri" charset="0"/>
              <a:buAutoNum type="arabicPeriod"/>
            </a:pPr>
            <a:endParaRPr lang="en-US" sz="2000" dirty="0" smtClean="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What is UDP and when to use it</a:t>
            </a:r>
            <a:endParaRPr lang="en-US" sz="2000" dirty="0">
              <a:solidFill>
                <a:schemeClr val="tx1"/>
              </a:solidFill>
              <a:latin typeface="SapientCentroSlab-Light" charset="0"/>
            </a:endParaRPr>
          </a:p>
        </p:txBody>
      </p:sp>
    </p:spTree>
    <p:extLst>
      <p:ext uri="{BB962C8B-B14F-4D97-AF65-F5344CB8AC3E}">
        <p14:creationId xmlns:p14="http://schemas.microsoft.com/office/powerpoint/2010/main" val="90043654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Proxy Server in Node JS</a:t>
            </a:r>
            <a:endParaRPr lang="en-US" b="1" dirty="0"/>
          </a:p>
        </p:txBody>
      </p:sp>
      <p:sp>
        <p:nvSpPr>
          <p:cNvPr id="40962" name="Text Placeholder 11"/>
          <p:cNvSpPr>
            <a:spLocks noGrp="1"/>
          </p:cNvSpPr>
          <p:nvPr>
            <p:ph type="body" sz="quarter" idx="10"/>
          </p:nvPr>
        </p:nvSpPr>
        <p:spPr/>
        <p:txBody>
          <a:bodyPr/>
          <a:lstStyle/>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rPr>
              <a:t>Proxy server are generally a middle layer which act between 2 servers or a client and a server</a:t>
            </a:r>
          </a:p>
          <a:p>
            <a:pPr fontAlgn="base">
              <a:spcBef>
                <a:spcPct val="0"/>
              </a:spcBef>
            </a:pPr>
            <a:endParaRPr lang="en-US" sz="2000" dirty="0">
              <a:solidFill>
                <a:schemeClr val="tx1"/>
              </a:solidFill>
            </a:endParaRPr>
          </a:p>
          <a:p>
            <a:pPr fontAlgn="base">
              <a:spcBef>
                <a:spcPct val="0"/>
              </a:spcBef>
            </a:pPr>
            <a:r>
              <a:rPr lang="en-US" sz="2000" dirty="0" smtClean="0">
                <a:solidFill>
                  <a:schemeClr val="tx1"/>
                </a:solidFill>
              </a:rPr>
              <a:t>2. </a:t>
            </a:r>
            <a:r>
              <a:rPr lang="en-US" sz="2000" i="1" dirty="0">
                <a:solidFill>
                  <a:schemeClr val="tx2"/>
                </a:solidFill>
              </a:rPr>
              <a:t>node-http-proxy </a:t>
            </a:r>
            <a:r>
              <a:rPr lang="en-US" sz="2000" dirty="0"/>
              <a:t>is an HTTP programmable </a:t>
            </a:r>
            <a:r>
              <a:rPr lang="en-US" sz="2000" dirty="0" err="1"/>
              <a:t>proxying</a:t>
            </a:r>
            <a:r>
              <a:rPr lang="en-US" sz="2000" dirty="0"/>
              <a:t> library that supports </a:t>
            </a:r>
            <a:r>
              <a:rPr lang="en-US" sz="2000" dirty="0" err="1"/>
              <a:t>websockets</a:t>
            </a:r>
            <a:r>
              <a:rPr lang="en-US" sz="2000" dirty="0"/>
              <a:t>. It is suitable for implementing components such as proxies and load balancers. </a:t>
            </a:r>
            <a:r>
              <a:rPr lang="en-US" sz="2000" i="1" dirty="0">
                <a:solidFill>
                  <a:srgbClr val="159DEB"/>
                </a:solidFill>
                <a:hlinkClick r:id="rId2"/>
              </a:rPr>
              <a:t>https://github.com/nodejitsu/node-http-proxy</a:t>
            </a:r>
            <a:r>
              <a:rPr lang="en-US" sz="2000" i="1" dirty="0" smtClean="0">
                <a:solidFill>
                  <a:srgbClr val="159DEB"/>
                </a:solidFill>
                <a:hlinkClick r:id="rId2"/>
              </a:rPr>
              <a:t>/</a:t>
            </a:r>
            <a:endParaRPr lang="en-US" sz="2000" i="1" dirty="0" smtClean="0">
              <a:solidFill>
                <a:srgbClr val="159DEB"/>
              </a:solidFill>
            </a:endParaRPr>
          </a:p>
          <a:p>
            <a:pPr fontAlgn="base">
              <a:spcBef>
                <a:spcPct val="0"/>
              </a:spcBef>
            </a:pPr>
            <a:endParaRPr lang="en-US" sz="2000" i="1" dirty="0">
              <a:solidFill>
                <a:srgbClr val="159DEB"/>
              </a:solidFill>
            </a:endParaRPr>
          </a:p>
          <a:p>
            <a:pPr fontAlgn="base">
              <a:spcBef>
                <a:spcPct val="0"/>
              </a:spcBef>
            </a:pPr>
            <a:r>
              <a:rPr lang="en-US" sz="2000" dirty="0" smtClean="0">
                <a:solidFill>
                  <a:schemeClr val="tx1"/>
                </a:solidFill>
              </a:rPr>
              <a:t>3. A sample exercise to create a simple http </a:t>
            </a:r>
            <a:r>
              <a:rPr lang="en-US" sz="2000" smtClean="0">
                <a:solidFill>
                  <a:schemeClr val="tx1"/>
                </a:solidFill>
              </a:rPr>
              <a:t>proxy in Node</a:t>
            </a:r>
            <a:endParaRPr lang="en-US" sz="2000" dirty="0" smtClean="0">
              <a:solidFill>
                <a:schemeClr val="tx1"/>
              </a:solidFill>
            </a:endParaRPr>
          </a:p>
          <a:p>
            <a:pPr fontAlgn="base">
              <a:spcBef>
                <a:spcPct val="0"/>
              </a:spcBef>
            </a:pPr>
            <a:endParaRPr lang="en-US" sz="2000" dirty="0">
              <a:solidFill>
                <a:schemeClr val="tx1"/>
              </a:solidFill>
            </a:endParaRPr>
          </a:p>
          <a:p>
            <a:pPr fontAlgn="base">
              <a:spcBef>
                <a:spcPct val="0"/>
              </a:spcBef>
            </a:pPr>
            <a:endParaRPr lang="en-US" sz="2000" dirty="0" smtClean="0">
              <a:solidFill>
                <a:schemeClr val="tx1"/>
              </a:solidFill>
            </a:endParaRPr>
          </a:p>
          <a:p>
            <a:pPr fontAlgn="base">
              <a:spcBef>
                <a:spcPct val="0"/>
              </a:spcBef>
              <a:buFont typeface="Calibri" charset="0"/>
              <a:buAutoNum type="arabicPeriod"/>
            </a:pPr>
            <a:endParaRPr lang="en-US" sz="2000" dirty="0" smtClean="0">
              <a:solidFill>
                <a:schemeClr val="tx1"/>
              </a:solidFill>
            </a:endParaRPr>
          </a:p>
          <a:p>
            <a:pPr fontAlgn="base">
              <a:spcBef>
                <a:spcPct val="0"/>
              </a:spcBef>
              <a:buFont typeface="Calibri" charset="0"/>
              <a:buAutoNum type="arabicPeriod"/>
            </a:pPr>
            <a:endParaRPr lang="en-US" sz="2000" dirty="0">
              <a:solidFill>
                <a:schemeClr val="tx1"/>
              </a:solidFill>
              <a:latin typeface="SapientCentroSlab-Light" charset="0"/>
            </a:endParaRPr>
          </a:p>
        </p:txBody>
      </p:sp>
    </p:spTree>
    <p:extLst>
      <p:ext uri="{BB962C8B-B14F-4D97-AF65-F5344CB8AC3E}">
        <p14:creationId xmlns:p14="http://schemas.microsoft.com/office/powerpoint/2010/main" val="19530768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Community Support</a:t>
            </a:r>
            <a:endParaRPr lang="en-US" b="1" dirty="0"/>
          </a:p>
        </p:txBody>
      </p:sp>
      <p:sp>
        <p:nvSpPr>
          <p:cNvPr id="3" name="Text Placeholder 2"/>
          <p:cNvSpPr>
            <a:spLocks noGrp="1"/>
          </p:cNvSpPr>
          <p:nvPr>
            <p:ph type="body" sz="quarter" idx="10"/>
          </p:nvPr>
        </p:nvSpPr>
        <p:spPr/>
        <p:txBody>
          <a:bodyPr/>
          <a:lstStyle/>
          <a:p>
            <a:r>
              <a:rPr lang="en-US" sz="2600" dirty="0" smtClean="0">
                <a:solidFill>
                  <a:schemeClr val="tx1"/>
                </a:solidFill>
              </a:rPr>
              <a:t>As per the Node website : </a:t>
            </a:r>
            <a:endParaRPr lang="en-US" sz="2600" dirty="0">
              <a:solidFill>
                <a:schemeClr val="tx1"/>
              </a:solidFill>
            </a:endParaRPr>
          </a:p>
        </p:txBody>
      </p:sp>
      <p:pic>
        <p:nvPicPr>
          <p:cNvPr id="4" name="Picture 3" descr="Screen Shot 2014-11-14 at 12.45.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63" y="2129521"/>
            <a:ext cx="8172005" cy="2791965"/>
          </a:xfrm>
          <a:prstGeom prst="rect">
            <a:avLst/>
          </a:prstGeom>
        </p:spPr>
      </p:pic>
    </p:spTree>
    <p:extLst>
      <p:ext uri="{BB962C8B-B14F-4D97-AF65-F5344CB8AC3E}">
        <p14:creationId xmlns:p14="http://schemas.microsoft.com/office/powerpoint/2010/main" val="373476826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UDP in Node</a:t>
            </a:r>
            <a:endParaRPr lang="en-US" b="1" dirty="0"/>
          </a:p>
        </p:txBody>
      </p:sp>
      <p:sp>
        <p:nvSpPr>
          <p:cNvPr id="40962" name="Text Placeholder 11"/>
          <p:cNvSpPr>
            <a:spLocks noGrp="1"/>
          </p:cNvSpPr>
          <p:nvPr>
            <p:ph type="body" sz="quarter" idx="10"/>
          </p:nvPr>
        </p:nvSpPr>
        <p:spPr>
          <a:xfrm>
            <a:off x="250635" y="1426633"/>
            <a:ext cx="8406002" cy="4800600"/>
          </a:xfrm>
        </p:spPr>
        <p:txBody>
          <a:bodyPr/>
          <a:lstStyle/>
          <a:p>
            <a:pPr fontAlgn="base">
              <a:spcBef>
                <a:spcPct val="0"/>
              </a:spcBef>
              <a:buFont typeface="Calibri" charset="0"/>
              <a:buAutoNum type="arabicPeriod"/>
            </a:pPr>
            <a:endParaRPr lang="en-US" sz="2000" dirty="0" smtClean="0">
              <a:solidFill>
                <a:schemeClr val="tx1"/>
              </a:solidFill>
              <a:latin typeface="SapientCentroSlab-Light" charset="0"/>
            </a:endParaRPr>
          </a:p>
          <a:p>
            <a:r>
              <a:rPr lang="en-US" sz="2000" dirty="0" smtClean="0">
                <a:solidFill>
                  <a:schemeClr val="tx1"/>
                </a:solidFill>
              </a:rPr>
              <a:t>1. User </a:t>
            </a:r>
            <a:r>
              <a:rPr lang="en-US" sz="2000" dirty="0">
                <a:solidFill>
                  <a:schemeClr val="tx1"/>
                </a:solidFill>
              </a:rPr>
              <a:t>Datagram Protocol (UDP</a:t>
            </a:r>
            <a:r>
              <a:rPr lang="en-US" sz="2000" dirty="0" smtClean="0">
                <a:solidFill>
                  <a:schemeClr val="tx1"/>
                </a:solidFill>
              </a:rPr>
              <a:t>), </a:t>
            </a:r>
            <a:r>
              <a:rPr lang="en-US" sz="2000" dirty="0">
                <a:solidFill>
                  <a:schemeClr val="tx1"/>
                </a:solidFill>
              </a:rPr>
              <a:t>is a </a:t>
            </a:r>
            <a:r>
              <a:rPr lang="en-US" sz="2000" dirty="0" smtClean="0">
                <a:solidFill>
                  <a:schemeClr val="tx1"/>
                </a:solidFill>
              </a:rPr>
              <a:t>connection</a:t>
            </a:r>
            <a:r>
              <a:rPr lang="en-US" sz="2000" dirty="0">
                <a:solidFill>
                  <a:schemeClr val="tx1"/>
                </a:solidFill>
              </a:rPr>
              <a:t> </a:t>
            </a:r>
            <a:r>
              <a:rPr lang="en-US" sz="2000" dirty="0" smtClean="0">
                <a:solidFill>
                  <a:schemeClr val="tx1"/>
                </a:solidFill>
              </a:rPr>
              <a:t>less Protocol</a:t>
            </a:r>
            <a:r>
              <a:rPr lang="en-US" sz="2000" dirty="0">
                <a:solidFill>
                  <a:schemeClr val="tx1"/>
                </a:solidFill>
              </a:rPr>
              <a:t> </a:t>
            </a:r>
            <a:r>
              <a:rPr lang="en-US" sz="2000" dirty="0" smtClean="0">
                <a:solidFill>
                  <a:schemeClr val="tx1"/>
                </a:solidFill>
              </a:rPr>
              <a:t>not like TCP.</a:t>
            </a:r>
          </a:p>
          <a:p>
            <a:endParaRPr lang="en-US" sz="2000" dirty="0" smtClean="0">
              <a:solidFill>
                <a:schemeClr val="tx1"/>
              </a:solidFill>
            </a:endParaRPr>
          </a:p>
          <a:p>
            <a:pPr fontAlgn="base">
              <a:spcBef>
                <a:spcPct val="0"/>
              </a:spcBef>
            </a:pPr>
            <a:r>
              <a:rPr lang="en-US" sz="2000" dirty="0" smtClean="0">
                <a:solidFill>
                  <a:schemeClr val="tx1"/>
                </a:solidFill>
              </a:rPr>
              <a:t>2. When </a:t>
            </a:r>
            <a:r>
              <a:rPr lang="en-US" sz="2000" dirty="0">
                <a:solidFill>
                  <a:schemeClr val="tx1"/>
                </a:solidFill>
              </a:rPr>
              <a:t>sending UDP packets</a:t>
            </a:r>
            <a:r>
              <a:rPr lang="en-US" sz="2000" dirty="0" smtClean="0">
                <a:solidFill>
                  <a:schemeClr val="tx1"/>
                </a:solidFill>
              </a:rPr>
              <a:t>, you </a:t>
            </a:r>
            <a:r>
              <a:rPr lang="en-US" sz="2000" dirty="0">
                <a:solidFill>
                  <a:schemeClr val="tx1"/>
                </a:solidFill>
              </a:rPr>
              <a:t>are not guaranteed of the order they </a:t>
            </a:r>
            <a:r>
              <a:rPr lang="en-US" sz="2000" dirty="0" smtClean="0">
                <a:solidFill>
                  <a:schemeClr val="tx1"/>
                </a:solidFill>
              </a:rPr>
              <a:t>arrive in </a:t>
            </a:r>
            <a:r>
              <a:rPr lang="en-US" sz="2000" dirty="0">
                <a:solidFill>
                  <a:schemeClr val="tx1"/>
                </a:solidFill>
              </a:rPr>
              <a:t>or even whether they arrive at all</a:t>
            </a:r>
            <a:r>
              <a:rPr lang="en-US" sz="2000" dirty="0" smtClean="0">
                <a:solidFill>
                  <a:schemeClr val="tx1"/>
                </a:solidFill>
              </a:rPr>
              <a:t>.</a:t>
            </a:r>
          </a:p>
          <a:p>
            <a:pPr fontAlgn="base">
              <a:spcBef>
                <a:spcPct val="0"/>
              </a:spcBef>
            </a:pPr>
            <a:endParaRPr lang="en-US" sz="2000" dirty="0" smtClean="0">
              <a:solidFill>
                <a:schemeClr val="tx1"/>
              </a:solidFill>
              <a:latin typeface="SapientCentroSlab-Light" charset="0"/>
            </a:endParaRPr>
          </a:p>
          <a:p>
            <a:pPr fontAlgn="base">
              <a:spcBef>
                <a:spcPct val="0"/>
              </a:spcBef>
            </a:pPr>
            <a:r>
              <a:rPr lang="en-US" sz="2000" dirty="0">
                <a:solidFill>
                  <a:schemeClr val="tx1"/>
                </a:solidFill>
                <a:latin typeface="SapientCentroSlab-Light" charset="0"/>
              </a:rPr>
              <a:t>3. UDP is good  when you need to broadcast messages, you don’t need hard delivery guarantees or message ordering, or when you don’t know the addresses of your peers</a:t>
            </a:r>
            <a:r>
              <a:rPr lang="en-US" sz="2000" dirty="0" smtClean="0">
                <a:solidFill>
                  <a:schemeClr val="tx1"/>
                </a:solidFill>
                <a:latin typeface="SapientCentroSlab-Light" charset="0"/>
              </a:rPr>
              <a:t>.</a:t>
            </a:r>
          </a:p>
          <a:p>
            <a:pPr fontAlgn="base">
              <a:spcBef>
                <a:spcPct val="0"/>
              </a:spcBef>
            </a:pPr>
            <a:endParaRPr lang="en-US" sz="2000" dirty="0">
              <a:solidFill>
                <a:schemeClr val="tx1"/>
              </a:solidFill>
              <a:latin typeface="SapientCentroSlab-Light" charset="0"/>
            </a:endParaRPr>
          </a:p>
          <a:p>
            <a:pPr fontAlgn="base">
              <a:spcBef>
                <a:spcPct val="0"/>
              </a:spcBef>
            </a:pPr>
            <a:r>
              <a:rPr lang="en-US" sz="2000" dirty="0" smtClean="0">
                <a:solidFill>
                  <a:schemeClr val="tx1"/>
                </a:solidFill>
                <a:latin typeface="SapientCentroSlab-Light" charset="0"/>
              </a:rPr>
              <a:t>4. UDP is a transport layer that sits on top of an IP</a:t>
            </a:r>
          </a:p>
          <a:p>
            <a:pPr fontAlgn="base">
              <a:spcBef>
                <a:spcPct val="0"/>
              </a:spcBef>
            </a:pPr>
            <a:endParaRPr lang="en-US" sz="2000" dirty="0">
              <a:solidFill>
                <a:schemeClr val="tx1"/>
              </a:solidFill>
              <a:latin typeface="SapientCentroSlab-Light" charset="0"/>
            </a:endParaRPr>
          </a:p>
          <a:p>
            <a:pPr fontAlgn="base">
              <a:spcBef>
                <a:spcPct val="0"/>
              </a:spcBef>
            </a:pPr>
            <a:r>
              <a:rPr lang="en-US" sz="2000" dirty="0" smtClean="0">
                <a:solidFill>
                  <a:schemeClr val="tx1"/>
                </a:solidFill>
                <a:latin typeface="SapientCentroSlab-Light" charset="0"/>
              </a:rPr>
              <a:t>5. Sample program to show case how it works</a:t>
            </a:r>
            <a:endParaRPr lang="en-US" sz="2000" dirty="0">
              <a:solidFill>
                <a:schemeClr val="tx1"/>
              </a:solidFill>
              <a:latin typeface="SapientCentroSlab-Light" charset="0"/>
            </a:endParaRPr>
          </a:p>
        </p:txBody>
      </p:sp>
    </p:spTree>
    <p:extLst>
      <p:ext uri="{BB962C8B-B14F-4D97-AF65-F5344CB8AC3E}">
        <p14:creationId xmlns:p14="http://schemas.microsoft.com/office/powerpoint/2010/main" val="227558567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loni\Desktop\workshop24\images\nodejs.png"/>
          <p:cNvPicPr>
            <a:picLocks noChangeAspect="1" noChangeArrowheads="1"/>
          </p:cNvPicPr>
          <p:nvPr/>
        </p:nvPicPr>
        <p:blipFill>
          <a:blip r:embed="rId2"/>
          <a:srcRect/>
          <a:stretch>
            <a:fillRect/>
          </a:stretch>
        </p:blipFill>
        <p:spPr bwMode="auto">
          <a:xfrm>
            <a:off x="478146" y="0"/>
            <a:ext cx="4913251" cy="2456626"/>
          </a:xfrm>
          <a:prstGeom prst="rect">
            <a:avLst/>
          </a:prstGeom>
          <a:noFill/>
        </p:spPr>
      </p:pic>
      <p:sp>
        <p:nvSpPr>
          <p:cNvPr id="5" name="TextBox 4"/>
          <p:cNvSpPr txBox="1"/>
          <p:nvPr/>
        </p:nvSpPr>
        <p:spPr>
          <a:xfrm>
            <a:off x="478146" y="2456626"/>
            <a:ext cx="6702942" cy="830997"/>
          </a:xfrm>
          <a:prstGeom prst="rect">
            <a:avLst/>
          </a:prstGeom>
          <a:noFill/>
        </p:spPr>
        <p:txBody>
          <a:bodyPr wrap="square" rtlCol="0">
            <a:spAutoFit/>
          </a:bodyPr>
          <a:lstStyle/>
          <a:p>
            <a:r>
              <a:rPr lang="en-US" sz="4800" dirty="0" smtClean="0">
                <a:solidFill>
                  <a:schemeClr val="bg1"/>
                </a:solidFill>
              </a:rPr>
              <a:t>LEVEL – III : Expert</a:t>
            </a:r>
            <a:endParaRPr lang="en-US" sz="4800" dirty="0">
              <a:solidFill>
                <a:schemeClr val="bg1"/>
              </a:solidFill>
            </a:endParaRPr>
          </a:p>
        </p:txBody>
      </p:sp>
      <p:sp>
        <p:nvSpPr>
          <p:cNvPr id="4" name="TextBox 3"/>
          <p:cNvSpPr txBox="1"/>
          <p:nvPr/>
        </p:nvSpPr>
        <p:spPr>
          <a:xfrm>
            <a:off x="478146" y="3584448"/>
            <a:ext cx="6702942" cy="830997"/>
          </a:xfrm>
          <a:prstGeom prst="rect">
            <a:avLst/>
          </a:prstGeom>
          <a:noFill/>
        </p:spPr>
        <p:txBody>
          <a:bodyPr wrap="square" rtlCol="0">
            <a:spAutoFit/>
          </a:bodyPr>
          <a:lstStyle/>
          <a:p>
            <a:r>
              <a:rPr lang="en-US" sz="4800" dirty="0" smtClean="0">
                <a:solidFill>
                  <a:schemeClr val="bg1"/>
                </a:solidFill>
              </a:rPr>
              <a:t>-Mahesh </a:t>
            </a:r>
            <a:r>
              <a:rPr lang="en-US" sz="4800" dirty="0" err="1" smtClean="0">
                <a:solidFill>
                  <a:schemeClr val="bg1"/>
                </a:solidFill>
              </a:rPr>
              <a:t>Talada</a:t>
            </a:r>
            <a:endParaRPr lang="en-US" sz="4800" dirty="0">
              <a:solidFill>
                <a:schemeClr val="bg1"/>
              </a:solidFill>
            </a:endParaRPr>
          </a:p>
        </p:txBody>
      </p:sp>
    </p:spTree>
    <p:extLst>
      <p:ext uri="{BB962C8B-B14F-4D97-AF65-F5344CB8AC3E}">
        <p14:creationId xmlns:p14="http://schemas.microsoft.com/office/powerpoint/2010/main" val="349589773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01</a:t>
            </a:r>
            <a:endParaRPr lang="en-US" dirty="0"/>
          </a:p>
        </p:txBody>
      </p:sp>
      <p:sp>
        <p:nvSpPr>
          <p:cNvPr id="5" name="Title 4"/>
          <p:cNvSpPr>
            <a:spLocks noGrp="1"/>
          </p:cNvSpPr>
          <p:nvPr>
            <p:ph type="ctrTitle"/>
          </p:nvPr>
        </p:nvSpPr>
        <p:spPr>
          <a:xfrm>
            <a:off x="527009" y="2875338"/>
            <a:ext cx="5303520" cy="553998"/>
          </a:xfrm>
        </p:spPr>
        <p:txBody>
          <a:bodyPr/>
          <a:lstStyle/>
          <a:p>
            <a:r>
              <a:rPr lang="en-US" dirty="0" smtClean="0"/>
              <a:t>Mongo DB</a:t>
            </a:r>
            <a:endParaRPr lang="en-US" dirty="0"/>
          </a:p>
        </p:txBody>
      </p:sp>
      <p:sp>
        <p:nvSpPr>
          <p:cNvPr id="6" name="Subtitle 5"/>
          <p:cNvSpPr>
            <a:spLocks noGrp="1"/>
          </p:cNvSpPr>
          <p:nvPr>
            <p:ph type="subTitle" idx="1"/>
          </p:nvPr>
        </p:nvSpPr>
        <p:spPr>
          <a:xfrm>
            <a:off x="527009" y="3478558"/>
            <a:ext cx="5303520" cy="292388"/>
          </a:xfrm>
        </p:spPr>
        <p:txBody>
          <a:bodyPr/>
          <a:lstStyle/>
          <a:p>
            <a:r>
              <a:rPr lang="en-US" dirty="0" smtClean="0"/>
              <a:t>Chapter 1</a:t>
            </a:r>
            <a:endParaRPr lang="en-US" dirty="0"/>
          </a:p>
        </p:txBody>
      </p:sp>
      <p:sp>
        <p:nvSpPr>
          <p:cNvPr id="8" name="Text Placeholder 11"/>
          <p:cNvSpPr txBox="1">
            <a:spLocks/>
          </p:cNvSpPr>
          <p:nvPr/>
        </p:nvSpPr>
        <p:spPr bwMode="auto">
          <a:xfrm>
            <a:off x="337008" y="3690276"/>
            <a:ext cx="5446279" cy="244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spcAft>
                <a:spcPts val="1000"/>
              </a:spcAft>
              <a:buClr>
                <a:schemeClr val="tx1"/>
              </a:buClr>
            </a:pPr>
            <a:r>
              <a:rPr lang="en-US" sz="2000" dirty="0" smtClean="0">
                <a:latin typeface="SapientCentroSlab-BlackItalic"/>
                <a:cs typeface="SapientSansBold"/>
              </a:rPr>
              <a:t>Introduction to Mongo DB</a:t>
            </a:r>
          </a:p>
          <a:p>
            <a:pPr lvl="0">
              <a:spcAft>
                <a:spcPts val="1000"/>
              </a:spcAft>
              <a:buClr>
                <a:schemeClr val="tx1"/>
              </a:buClr>
            </a:pPr>
            <a:r>
              <a:rPr lang="en-US" sz="2000" dirty="0" smtClean="0">
                <a:latin typeface="SapientCentroSlab-BlackItalic"/>
                <a:cs typeface="SapientSansBold"/>
              </a:rPr>
              <a:t>Installation to Mongo DB – Windows &amp; OSX</a:t>
            </a:r>
          </a:p>
          <a:p>
            <a:pPr lvl="0">
              <a:spcAft>
                <a:spcPts val="1000"/>
              </a:spcAft>
              <a:buClr>
                <a:schemeClr val="tx1"/>
              </a:buClr>
            </a:pPr>
            <a:r>
              <a:rPr lang="en-US" sz="2000" dirty="0" smtClean="0">
                <a:latin typeface="SapientCentroSlab-BlackItalic"/>
                <a:cs typeface="SapientSansBold"/>
              </a:rPr>
              <a:t>Mongo DB operations</a:t>
            </a:r>
          </a:p>
          <a:p>
            <a:pPr lvl="0">
              <a:spcAft>
                <a:spcPts val="1000"/>
              </a:spcAft>
              <a:buClr>
                <a:schemeClr val="tx1"/>
              </a:buClr>
            </a:pPr>
            <a:r>
              <a:rPr lang="en-US" sz="2000" dirty="0" smtClean="0">
                <a:latin typeface="SapientCentroSlab-BlackItalic"/>
                <a:cs typeface="SapientSansBold"/>
              </a:rPr>
              <a:t>Node.js with Mongo </a:t>
            </a:r>
            <a:r>
              <a:rPr lang="en-US" sz="2000" dirty="0" smtClean="0">
                <a:latin typeface="SapientCentroSlab-BlackItalic"/>
                <a:cs typeface="SapientSansBold"/>
              </a:rPr>
              <a:t>DB</a:t>
            </a:r>
          </a:p>
          <a:p>
            <a:pPr lvl="0">
              <a:spcAft>
                <a:spcPts val="1000"/>
              </a:spcAft>
              <a:buClr>
                <a:schemeClr val="tx1"/>
              </a:buClr>
            </a:pPr>
            <a:r>
              <a:rPr lang="en-US" sz="2000" dirty="0" smtClean="0">
                <a:latin typeface="SapientCentroSlab-BlackItalic"/>
                <a:cs typeface="SapientSansBold"/>
              </a:rPr>
              <a:t>Socket.io &amp; Sample real time applications </a:t>
            </a:r>
            <a:endParaRPr lang="en-US" sz="2000" dirty="0" smtClean="0">
              <a:latin typeface="SapientCentroSlab-BlackItalic"/>
              <a:cs typeface="SapientSansBold"/>
            </a:endParaRPr>
          </a:p>
          <a:p>
            <a:pPr lvl="0">
              <a:spcAft>
                <a:spcPts val="1000"/>
              </a:spcAft>
              <a:buClr>
                <a:schemeClr val="tx1"/>
              </a:buClr>
            </a:pPr>
            <a:r>
              <a:rPr lang="en-US" sz="2000" dirty="0">
                <a:latin typeface="SapientCentroSlab-BlackItalic"/>
                <a:cs typeface="SapientSansBold"/>
              </a:rPr>
              <a:t>Performance &amp; handling Load using </a:t>
            </a:r>
            <a:r>
              <a:rPr lang="en-US" sz="2000" dirty="0" smtClean="0">
                <a:latin typeface="SapientCentroSlab-BlackItalic"/>
                <a:cs typeface="SapientSansBold"/>
              </a:rPr>
              <a:t>Clusters</a:t>
            </a:r>
          </a:p>
          <a:p>
            <a:pPr lvl="0">
              <a:spcAft>
                <a:spcPts val="1000"/>
              </a:spcAft>
              <a:buClr>
                <a:schemeClr val="tx1"/>
              </a:buClr>
            </a:pPr>
            <a:r>
              <a:rPr lang="en-US" sz="2000" dirty="0" smtClean="0">
                <a:latin typeface="SapientCentroSlab-BlackItalic"/>
                <a:cs typeface="SapientSansBold"/>
              </a:rPr>
              <a:t>Best Practices and Guide</a:t>
            </a:r>
          </a:p>
          <a:p>
            <a:pPr lvl="0">
              <a:spcAft>
                <a:spcPts val="1000"/>
              </a:spcAft>
              <a:buClr>
                <a:schemeClr val="tx1"/>
              </a:buClr>
            </a:pPr>
            <a:endParaRPr lang="en-US" sz="2000" dirty="0" smtClean="0">
              <a:latin typeface="SapientCentroSlab-BlackItalic"/>
              <a:cs typeface="SapientSansBold"/>
            </a:endParaRPr>
          </a:p>
          <a:p>
            <a:pPr lvl="0">
              <a:spcAft>
                <a:spcPts val="1000"/>
              </a:spcAft>
              <a:buClr>
                <a:schemeClr val="tx1"/>
              </a:buClr>
            </a:pPr>
            <a:endParaRPr lang="en-US" sz="2000" dirty="0" smtClean="0">
              <a:latin typeface="SapientCentroSlab-BlackItalic"/>
              <a:cs typeface="SapientSansBold"/>
            </a:endParaRPr>
          </a:p>
          <a:p>
            <a:pPr lvl="0">
              <a:spcAft>
                <a:spcPts val="1000"/>
              </a:spcAft>
              <a:buClr>
                <a:schemeClr val="tx1"/>
              </a:buClr>
            </a:pPr>
            <a:r>
              <a:rPr lang="en-US" sz="2000" dirty="0" smtClean="0">
                <a:latin typeface="SapientCentroSlab-BlackItalic"/>
                <a:cs typeface="SapientSansBold"/>
              </a:rPr>
              <a:t> </a:t>
            </a:r>
          </a:p>
        </p:txBody>
      </p:sp>
    </p:spTree>
    <p:extLst>
      <p:ext uri="{BB962C8B-B14F-4D97-AF65-F5344CB8AC3E}">
        <p14:creationId xmlns:p14="http://schemas.microsoft.com/office/powerpoint/2010/main" val="243080199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What is Mongo DB?</a:t>
            </a:r>
          </a:p>
        </p:txBody>
      </p:sp>
      <p:cxnSp>
        <p:nvCxnSpPr>
          <p:cNvPr id="5" name="Straight Arrow Connector 4"/>
          <p:cNvCxnSpPr/>
          <p:nvPr/>
        </p:nvCxnSpPr>
        <p:spPr>
          <a:xfrm>
            <a:off x="2744532" y="4038600"/>
            <a:ext cx="1905000" cy="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505200" y="3505200"/>
            <a:ext cx="381836" cy="461665"/>
          </a:xfrm>
          <a:prstGeom prst="rect">
            <a:avLst/>
          </a:prstGeom>
          <a:noFill/>
        </p:spPr>
        <p:txBody>
          <a:bodyPr wrap="none" rtlCol="0">
            <a:spAutoFit/>
          </a:bodyPr>
          <a:lstStyle/>
          <a:p>
            <a:r>
              <a:rPr lang="en-US" sz="2400" dirty="0" smtClean="0"/>
              <a:t>Is</a:t>
            </a:r>
            <a:endParaRPr lang="en-US" sz="2400" dirty="0"/>
          </a:p>
        </p:txBody>
      </p:sp>
      <p:sp>
        <p:nvSpPr>
          <p:cNvPr id="7" name="Oval Callout 6"/>
          <p:cNvSpPr/>
          <p:nvPr/>
        </p:nvSpPr>
        <p:spPr>
          <a:xfrm>
            <a:off x="5772237" y="1815405"/>
            <a:ext cx="1905000" cy="1244025"/>
          </a:xfrm>
          <a:prstGeom prst="wedgeEllipseCallou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867574" y="1970237"/>
            <a:ext cx="1809663" cy="923330"/>
          </a:xfrm>
          <a:prstGeom prst="rect">
            <a:avLst/>
          </a:prstGeom>
          <a:noFill/>
        </p:spPr>
        <p:txBody>
          <a:bodyPr wrap="none" rtlCol="0">
            <a:spAutoFit/>
          </a:bodyPr>
          <a:lstStyle/>
          <a:p>
            <a:r>
              <a:rPr lang="en-US" dirty="0" smtClean="0"/>
              <a:t> Developed </a:t>
            </a:r>
          </a:p>
          <a:p>
            <a:r>
              <a:rPr lang="en-US" dirty="0" smtClean="0"/>
              <a:t>&amp; supported by : </a:t>
            </a:r>
          </a:p>
          <a:p>
            <a:r>
              <a:rPr lang="en-US" dirty="0"/>
              <a:t> </a:t>
            </a:r>
            <a:r>
              <a:rPr lang="en-US" dirty="0" smtClean="0"/>
              <a:t>       </a:t>
            </a:r>
            <a:r>
              <a:rPr lang="en-US" b="1" u="sng" dirty="0" smtClean="0"/>
              <a:t>10gen</a:t>
            </a:r>
            <a:endParaRPr lang="en-US" b="1" u="sng" dirty="0"/>
          </a:p>
        </p:txBody>
      </p:sp>
      <p:sp>
        <p:nvSpPr>
          <p:cNvPr id="9" name="Can 8"/>
          <p:cNvSpPr/>
          <p:nvPr/>
        </p:nvSpPr>
        <p:spPr>
          <a:xfrm>
            <a:off x="969867" y="2999284"/>
            <a:ext cx="1774665" cy="193516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rgbClr val="FFFFFF"/>
                </a:solidFill>
              </a:rPr>
              <a:t>MongoDB</a:t>
            </a:r>
            <a:endParaRPr lang="en-US" sz="2000" dirty="0">
              <a:solidFill>
                <a:srgbClr val="FFFFFF"/>
              </a:solidFill>
            </a:endParaRPr>
          </a:p>
        </p:txBody>
      </p:sp>
      <p:sp>
        <p:nvSpPr>
          <p:cNvPr id="10" name="Rectangle 9"/>
          <p:cNvSpPr/>
          <p:nvPr/>
        </p:nvSpPr>
        <p:spPr>
          <a:xfrm>
            <a:off x="4649532" y="3352800"/>
            <a:ext cx="3758765" cy="12698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FFFF"/>
                </a:solidFill>
              </a:rPr>
              <a:t>Open Source</a:t>
            </a:r>
          </a:p>
          <a:p>
            <a:pPr algn="ctr"/>
            <a:r>
              <a:rPr lang="en-US" sz="2000" b="1" dirty="0">
                <a:solidFill>
                  <a:srgbClr val="FFFFFF"/>
                </a:solidFill>
              </a:rPr>
              <a:t>Document Oriented Database</a:t>
            </a:r>
          </a:p>
        </p:txBody>
      </p:sp>
    </p:spTree>
    <p:extLst>
      <p:ext uri="{BB962C8B-B14F-4D97-AF65-F5344CB8AC3E}">
        <p14:creationId xmlns:p14="http://schemas.microsoft.com/office/powerpoint/2010/main" val="152925477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776" y="106224"/>
            <a:ext cx="8165592" cy="1163628"/>
          </a:xfrm>
        </p:spPr>
        <p:txBody>
          <a:bodyPr/>
          <a:lstStyle/>
          <a:p>
            <a:r>
              <a:rPr lang="en-US" b="1" dirty="0"/>
              <a:t>Definition of </a:t>
            </a:r>
            <a:r>
              <a:rPr lang="en-US" b="1" dirty="0" err="1"/>
              <a:t>MongoDB</a:t>
            </a:r>
            <a:r>
              <a:rPr lang="en-US" b="1" dirty="0"/>
              <a:t> (by manufacturer)</a:t>
            </a:r>
            <a:br>
              <a:rPr lang="en-US" b="1" dirty="0"/>
            </a:br>
            <a:r>
              <a:rPr lang="en-US" b="1" dirty="0"/>
              <a:t> </a:t>
            </a:r>
          </a:p>
        </p:txBody>
      </p:sp>
      <p:cxnSp>
        <p:nvCxnSpPr>
          <p:cNvPr id="5" name="Straight Arrow Connector 4"/>
          <p:cNvCxnSpPr/>
          <p:nvPr/>
        </p:nvCxnSpPr>
        <p:spPr>
          <a:xfrm>
            <a:off x="2744532" y="4038600"/>
            <a:ext cx="1905000" cy="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505200" y="3505200"/>
            <a:ext cx="381836" cy="461665"/>
          </a:xfrm>
          <a:prstGeom prst="rect">
            <a:avLst/>
          </a:prstGeom>
          <a:noFill/>
        </p:spPr>
        <p:txBody>
          <a:bodyPr wrap="none" rtlCol="0">
            <a:spAutoFit/>
          </a:bodyPr>
          <a:lstStyle/>
          <a:p>
            <a:r>
              <a:rPr lang="en-US" sz="2400" dirty="0" smtClean="0"/>
              <a:t>Is</a:t>
            </a:r>
            <a:endParaRPr lang="en-US" sz="2400" dirty="0"/>
          </a:p>
        </p:txBody>
      </p:sp>
      <p:sp>
        <p:nvSpPr>
          <p:cNvPr id="9" name="Can 8"/>
          <p:cNvSpPr/>
          <p:nvPr/>
        </p:nvSpPr>
        <p:spPr>
          <a:xfrm>
            <a:off x="969867" y="2999284"/>
            <a:ext cx="1774665" cy="193516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rgbClr val="FFFFFF"/>
                </a:solidFill>
              </a:rPr>
              <a:t>MongoDB</a:t>
            </a:r>
            <a:endParaRPr lang="en-US" sz="2000" dirty="0">
              <a:solidFill>
                <a:srgbClr val="FFFFFF"/>
              </a:solidFill>
            </a:endParaRPr>
          </a:p>
        </p:txBody>
      </p:sp>
      <p:sp>
        <p:nvSpPr>
          <p:cNvPr id="10" name="Rectangle 9"/>
          <p:cNvSpPr/>
          <p:nvPr/>
        </p:nvSpPr>
        <p:spPr>
          <a:xfrm>
            <a:off x="4649532" y="3352800"/>
            <a:ext cx="3758765" cy="12698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FFFF"/>
                </a:solidFill>
              </a:rPr>
              <a:t>“Scalable , Open Source , </a:t>
            </a:r>
          </a:p>
          <a:p>
            <a:pPr algn="ctr"/>
            <a:r>
              <a:rPr lang="en-US" sz="2000" b="1" dirty="0">
                <a:solidFill>
                  <a:srgbClr val="FFFFFF"/>
                </a:solidFill>
              </a:rPr>
              <a:t>high performance , </a:t>
            </a:r>
          </a:p>
          <a:p>
            <a:pPr algn="ctr"/>
            <a:r>
              <a:rPr lang="en-US" sz="2000" b="1" dirty="0">
                <a:solidFill>
                  <a:srgbClr val="FFFFFF"/>
                </a:solidFill>
              </a:rPr>
              <a:t>document oriented </a:t>
            </a:r>
          </a:p>
          <a:p>
            <a:pPr algn="ctr"/>
            <a:r>
              <a:rPr lang="en-US" sz="2000" b="1" dirty="0">
                <a:solidFill>
                  <a:srgbClr val="FFFFFF"/>
                </a:solidFill>
              </a:rPr>
              <a:t>database”</a:t>
            </a:r>
          </a:p>
        </p:txBody>
      </p:sp>
    </p:spTree>
    <p:extLst>
      <p:ext uri="{BB962C8B-B14F-4D97-AF65-F5344CB8AC3E}">
        <p14:creationId xmlns:p14="http://schemas.microsoft.com/office/powerpoint/2010/main" val="375248293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Document Oriented Databases</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smtClean="0"/>
              <a:t>	</a:t>
            </a:r>
            <a:endParaRPr lang="en-US" sz="2000" b="1" dirty="0"/>
          </a:p>
        </p:txBody>
      </p:sp>
      <p:sp>
        <p:nvSpPr>
          <p:cNvPr id="11" name="Rectangle 10"/>
          <p:cNvSpPr/>
          <p:nvPr/>
        </p:nvSpPr>
        <p:spPr>
          <a:xfrm>
            <a:off x="1828800" y="2405840"/>
            <a:ext cx="5562600" cy="2743200"/>
          </a:xfrm>
          <a:prstGeom prst="rect">
            <a:avLst/>
          </a:prstGeom>
          <a:solidFill>
            <a:schemeClr val="accent4">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t"/>
          <a:lstStyle/>
          <a:p>
            <a:endParaRPr lang="en-US" sz="2000" b="1" dirty="0" smtClean="0">
              <a:solidFill>
                <a:srgbClr val="002060"/>
              </a:solidFill>
            </a:endParaRPr>
          </a:p>
          <a:p>
            <a:r>
              <a:rPr lang="en-US" sz="2000" b="1" dirty="0">
                <a:solidFill>
                  <a:srgbClr val="002060"/>
                </a:solidFill>
              </a:rPr>
              <a:t> </a:t>
            </a:r>
            <a:r>
              <a:rPr lang="en-US" sz="2000" b="1" dirty="0" smtClean="0">
                <a:solidFill>
                  <a:srgbClr val="002060"/>
                </a:solidFill>
              </a:rPr>
              <a:t> </a:t>
            </a:r>
            <a:r>
              <a:rPr lang="en-US" sz="2400" dirty="0" smtClean="0">
                <a:solidFill>
                  <a:srgbClr val="002060"/>
                </a:solidFill>
              </a:rPr>
              <a:t>Document Oriented </a:t>
            </a:r>
          </a:p>
          <a:p>
            <a:r>
              <a:rPr lang="en-US" sz="2400" dirty="0">
                <a:solidFill>
                  <a:srgbClr val="002060"/>
                </a:solidFill>
              </a:rPr>
              <a:t>	</a:t>
            </a:r>
            <a:r>
              <a:rPr lang="en-US" sz="2400" dirty="0" smtClean="0">
                <a:solidFill>
                  <a:srgbClr val="002060"/>
                </a:solidFill>
              </a:rPr>
              <a:t>Databases</a:t>
            </a:r>
            <a:endParaRPr lang="en-US" sz="2400" dirty="0">
              <a:solidFill>
                <a:srgbClr val="002060"/>
              </a:solidFill>
            </a:endParaRPr>
          </a:p>
        </p:txBody>
      </p:sp>
      <p:sp>
        <p:nvSpPr>
          <p:cNvPr id="5" name="Oval 4"/>
          <p:cNvSpPr/>
          <p:nvPr/>
        </p:nvSpPr>
        <p:spPr>
          <a:xfrm>
            <a:off x="5047488" y="3695700"/>
            <a:ext cx="1886712" cy="10287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002060"/>
                </a:solidFill>
              </a:rPr>
              <a:t>MongoDB</a:t>
            </a:r>
            <a:endParaRPr lang="en-US" sz="2000" dirty="0">
              <a:solidFill>
                <a:srgbClr val="002060"/>
              </a:solidFill>
            </a:endParaRPr>
          </a:p>
        </p:txBody>
      </p:sp>
    </p:spTree>
    <p:extLst>
      <p:ext uri="{BB962C8B-B14F-4D97-AF65-F5344CB8AC3E}">
        <p14:creationId xmlns:p14="http://schemas.microsoft.com/office/powerpoint/2010/main" val="36794649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Databases </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smtClean="0"/>
              <a:t>	</a:t>
            </a:r>
            <a:endParaRPr lang="en-US" sz="2000" b="1" dirty="0"/>
          </a:p>
        </p:txBody>
      </p:sp>
      <p:sp>
        <p:nvSpPr>
          <p:cNvPr id="6" name="Rectangle 5"/>
          <p:cNvSpPr/>
          <p:nvPr/>
        </p:nvSpPr>
        <p:spPr>
          <a:xfrm>
            <a:off x="609600" y="1752600"/>
            <a:ext cx="7848600" cy="426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a:t>
            </a:r>
            <a:endParaRPr lang="en-US" dirty="0"/>
          </a:p>
        </p:txBody>
      </p:sp>
      <p:sp>
        <p:nvSpPr>
          <p:cNvPr id="7" name="Rectangle 6"/>
          <p:cNvSpPr/>
          <p:nvPr/>
        </p:nvSpPr>
        <p:spPr>
          <a:xfrm>
            <a:off x="2971800" y="2590800"/>
            <a:ext cx="4648200" cy="2743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5715000" y="4114800"/>
            <a:ext cx="16002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38200" y="1905000"/>
            <a:ext cx="2375715" cy="461665"/>
          </a:xfrm>
          <a:prstGeom prst="rect">
            <a:avLst/>
          </a:prstGeom>
          <a:noFill/>
        </p:spPr>
        <p:txBody>
          <a:bodyPr wrap="none" rtlCol="0">
            <a:spAutoFit/>
          </a:bodyPr>
          <a:lstStyle/>
          <a:p>
            <a:r>
              <a:rPr lang="en-US" sz="2400" dirty="0" smtClean="0"/>
              <a:t>NoSQL Databases</a:t>
            </a:r>
            <a:endParaRPr lang="en-US" sz="2400" dirty="0"/>
          </a:p>
        </p:txBody>
      </p:sp>
      <p:sp>
        <p:nvSpPr>
          <p:cNvPr id="12" name="TextBox 11"/>
          <p:cNvSpPr txBox="1"/>
          <p:nvPr/>
        </p:nvSpPr>
        <p:spPr>
          <a:xfrm>
            <a:off x="3198378" y="2907268"/>
            <a:ext cx="4088235" cy="461665"/>
          </a:xfrm>
          <a:prstGeom prst="rect">
            <a:avLst/>
          </a:prstGeom>
          <a:noFill/>
        </p:spPr>
        <p:txBody>
          <a:bodyPr wrap="none" rtlCol="0">
            <a:spAutoFit/>
          </a:bodyPr>
          <a:lstStyle/>
          <a:p>
            <a:r>
              <a:rPr lang="en-US" sz="2400" dirty="0" smtClean="0"/>
              <a:t>Document Oriented  Databases</a:t>
            </a:r>
            <a:endParaRPr lang="en-US" sz="2400" dirty="0"/>
          </a:p>
        </p:txBody>
      </p:sp>
      <p:sp>
        <p:nvSpPr>
          <p:cNvPr id="13" name="TextBox 12"/>
          <p:cNvSpPr txBox="1"/>
          <p:nvPr/>
        </p:nvSpPr>
        <p:spPr>
          <a:xfrm>
            <a:off x="5964177" y="4355068"/>
            <a:ext cx="1122423" cy="369332"/>
          </a:xfrm>
          <a:prstGeom prst="rect">
            <a:avLst/>
          </a:prstGeom>
          <a:noFill/>
        </p:spPr>
        <p:txBody>
          <a:bodyPr wrap="none" rtlCol="0">
            <a:spAutoFit/>
          </a:bodyPr>
          <a:lstStyle/>
          <a:p>
            <a:r>
              <a:rPr lang="en-US" dirty="0" smtClean="0"/>
              <a:t>MongoDB</a:t>
            </a:r>
            <a:endParaRPr lang="en-US" dirty="0"/>
          </a:p>
        </p:txBody>
      </p:sp>
    </p:spTree>
    <p:extLst>
      <p:ext uri="{BB962C8B-B14F-4D97-AF65-F5344CB8AC3E}">
        <p14:creationId xmlns:p14="http://schemas.microsoft.com/office/powerpoint/2010/main" val="28450288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Databases </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smtClean="0"/>
              <a:t>	</a:t>
            </a:r>
            <a:endParaRPr lang="en-US" sz="2000" b="1" dirty="0"/>
          </a:p>
        </p:txBody>
      </p:sp>
      <p:sp>
        <p:nvSpPr>
          <p:cNvPr id="4" name="Rectangle 3"/>
          <p:cNvSpPr/>
          <p:nvPr/>
        </p:nvSpPr>
        <p:spPr>
          <a:xfrm>
            <a:off x="990600" y="2438400"/>
            <a:ext cx="2819400" cy="838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Relational Database</a:t>
            </a:r>
            <a:endParaRPr lang="en-US" sz="2000" dirty="0">
              <a:solidFill>
                <a:srgbClr val="002060"/>
              </a:solidFill>
            </a:endParaRPr>
          </a:p>
        </p:txBody>
      </p:sp>
      <p:cxnSp>
        <p:nvCxnSpPr>
          <p:cNvPr id="8" name="Straight Arrow Connector 7"/>
          <p:cNvCxnSpPr>
            <a:stCxn id="4" idx="3"/>
          </p:cNvCxnSpPr>
          <p:nvPr/>
        </p:nvCxnSpPr>
        <p:spPr>
          <a:xfrm>
            <a:off x="3810000" y="2857500"/>
            <a:ext cx="1752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5562600" y="2438400"/>
            <a:ext cx="25146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Problem: Not able/hard to handle Big data </a:t>
            </a:r>
            <a:endParaRPr lang="en-US" dirty="0">
              <a:solidFill>
                <a:srgbClr val="002060"/>
              </a:solidFill>
            </a:endParaRPr>
          </a:p>
        </p:txBody>
      </p:sp>
      <p:sp>
        <p:nvSpPr>
          <p:cNvPr id="16" name="Rectangle 15"/>
          <p:cNvSpPr/>
          <p:nvPr/>
        </p:nvSpPr>
        <p:spPr>
          <a:xfrm>
            <a:off x="5410200" y="4800600"/>
            <a:ext cx="2819400" cy="838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NoSQL Databases Introduced</a:t>
            </a:r>
            <a:endParaRPr lang="en-US" sz="2000" dirty="0">
              <a:solidFill>
                <a:srgbClr val="002060"/>
              </a:solidFill>
            </a:endParaRPr>
          </a:p>
        </p:txBody>
      </p:sp>
      <p:cxnSp>
        <p:nvCxnSpPr>
          <p:cNvPr id="18" name="Straight Arrow Connector 17"/>
          <p:cNvCxnSpPr>
            <a:stCxn id="15" idx="2"/>
          </p:cNvCxnSpPr>
          <p:nvPr/>
        </p:nvCxnSpPr>
        <p:spPr>
          <a:xfrm>
            <a:off x="6819900" y="32766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8641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 Objective </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sp>
        <p:nvSpPr>
          <p:cNvPr id="6" name="Oval 5"/>
          <p:cNvSpPr/>
          <p:nvPr/>
        </p:nvSpPr>
        <p:spPr>
          <a:xfrm>
            <a:off x="838200" y="2770560"/>
            <a:ext cx="2514600" cy="18288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rPr>
              <a:t>NoSQL</a:t>
            </a:r>
            <a:endParaRPr lang="en-US" sz="2800" dirty="0">
              <a:solidFill>
                <a:srgbClr val="002060"/>
              </a:solidFill>
            </a:endParaRPr>
          </a:p>
        </p:txBody>
      </p:sp>
      <p:cxnSp>
        <p:nvCxnSpPr>
          <p:cNvPr id="9" name="Straight Arrow Connector 8"/>
          <p:cNvCxnSpPr>
            <a:stCxn id="6" idx="6"/>
          </p:cNvCxnSpPr>
          <p:nvPr/>
        </p:nvCxnSpPr>
        <p:spPr>
          <a:xfrm>
            <a:off x="3352800" y="3684960"/>
            <a:ext cx="1524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1400" y="3276600"/>
            <a:ext cx="1011880" cy="461665"/>
          </a:xfrm>
          <a:prstGeom prst="rect">
            <a:avLst/>
          </a:prstGeom>
          <a:noFill/>
        </p:spPr>
        <p:txBody>
          <a:bodyPr wrap="none" rtlCol="0">
            <a:spAutoFit/>
          </a:bodyPr>
          <a:lstStyle/>
          <a:p>
            <a:r>
              <a:rPr lang="en-US" sz="2400" dirty="0" smtClean="0"/>
              <a:t>Offers </a:t>
            </a:r>
            <a:endParaRPr lang="en-US" sz="2400" dirty="0"/>
          </a:p>
        </p:txBody>
      </p:sp>
      <p:sp>
        <p:nvSpPr>
          <p:cNvPr id="11" name="Left Brace 10"/>
          <p:cNvSpPr/>
          <p:nvPr/>
        </p:nvSpPr>
        <p:spPr>
          <a:xfrm>
            <a:off x="5257800" y="2286000"/>
            <a:ext cx="457200" cy="28956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p:cNvSpPr/>
          <p:nvPr/>
        </p:nvSpPr>
        <p:spPr>
          <a:xfrm>
            <a:off x="5943600" y="2514600"/>
            <a:ext cx="2438400" cy="6096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Scalability</a:t>
            </a:r>
            <a:endParaRPr lang="en-US" dirty="0">
              <a:solidFill>
                <a:srgbClr val="002060"/>
              </a:solidFill>
            </a:endParaRPr>
          </a:p>
        </p:txBody>
      </p:sp>
      <p:sp>
        <p:nvSpPr>
          <p:cNvPr id="17" name="Rectangle 16"/>
          <p:cNvSpPr/>
          <p:nvPr/>
        </p:nvSpPr>
        <p:spPr>
          <a:xfrm>
            <a:off x="5943600" y="3505200"/>
            <a:ext cx="2438400" cy="6096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P</a:t>
            </a:r>
            <a:r>
              <a:rPr lang="en-US" dirty="0" smtClean="0">
                <a:solidFill>
                  <a:srgbClr val="002060"/>
                </a:solidFill>
              </a:rPr>
              <a:t>erformance</a:t>
            </a:r>
            <a:endParaRPr lang="en-US" dirty="0">
              <a:solidFill>
                <a:srgbClr val="002060"/>
              </a:solidFill>
            </a:endParaRPr>
          </a:p>
        </p:txBody>
      </p:sp>
      <p:sp>
        <p:nvSpPr>
          <p:cNvPr id="19" name="Rectangle 18"/>
          <p:cNvSpPr/>
          <p:nvPr/>
        </p:nvSpPr>
        <p:spPr>
          <a:xfrm>
            <a:off x="5943600" y="4419600"/>
            <a:ext cx="2438400" cy="6096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High Availability</a:t>
            </a:r>
            <a:endParaRPr lang="en-US" dirty="0">
              <a:solidFill>
                <a:srgbClr val="002060"/>
              </a:solidFill>
            </a:endParaRPr>
          </a:p>
        </p:txBody>
      </p:sp>
    </p:spTree>
    <p:extLst>
      <p:ext uri="{BB962C8B-B14F-4D97-AF65-F5344CB8AC3E}">
        <p14:creationId xmlns:p14="http://schemas.microsoft.com/office/powerpoint/2010/main" val="820222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91642" y="89814"/>
            <a:ext cx="8598391" cy="6267806"/>
            <a:chOff x="72991" y="469395"/>
            <a:chExt cx="8598391" cy="6267806"/>
          </a:xfrm>
        </p:grpSpPr>
        <p:cxnSp>
          <p:nvCxnSpPr>
            <p:cNvPr id="5" name="Straight Connector 4"/>
            <p:cNvCxnSpPr/>
            <p:nvPr/>
          </p:nvCxnSpPr>
          <p:spPr>
            <a:xfrm flipH="1">
              <a:off x="2222586" y="1036547"/>
              <a:ext cx="1806540" cy="3169735"/>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817766" y="529677"/>
              <a:ext cx="773072" cy="506870"/>
            </a:xfrm>
            <a:prstGeom prst="rect">
              <a:avLst/>
            </a:prstGeom>
            <a:noFill/>
          </p:spPr>
          <p:txBody>
            <a:bodyPr wrap="square" rtlCol="0">
              <a:spAutoFit/>
            </a:bodyPr>
            <a:lstStyle/>
            <a:p>
              <a:r>
                <a:rPr lang="en-US" sz="2400" b="1" dirty="0" smtClean="0"/>
                <a:t>A</a:t>
              </a:r>
              <a:endParaRPr lang="en-US" sz="2400" b="1" dirty="0"/>
            </a:p>
          </p:txBody>
        </p:sp>
        <p:sp>
          <p:nvSpPr>
            <p:cNvPr id="7" name="TextBox 6"/>
            <p:cNvSpPr txBox="1"/>
            <p:nvPr/>
          </p:nvSpPr>
          <p:spPr>
            <a:xfrm>
              <a:off x="1733862" y="3915860"/>
              <a:ext cx="773072" cy="506870"/>
            </a:xfrm>
            <a:prstGeom prst="rect">
              <a:avLst/>
            </a:prstGeom>
            <a:noFill/>
          </p:spPr>
          <p:txBody>
            <a:bodyPr wrap="square" rtlCol="0">
              <a:spAutoFit/>
            </a:bodyPr>
            <a:lstStyle/>
            <a:p>
              <a:r>
                <a:rPr lang="en-US" sz="2400" b="1" dirty="0"/>
                <a:t>C</a:t>
              </a:r>
            </a:p>
          </p:txBody>
        </p:sp>
        <p:sp>
          <p:nvSpPr>
            <p:cNvPr id="8" name="TextBox 7"/>
            <p:cNvSpPr txBox="1"/>
            <p:nvPr/>
          </p:nvSpPr>
          <p:spPr>
            <a:xfrm>
              <a:off x="6005665" y="3952847"/>
              <a:ext cx="773072" cy="506870"/>
            </a:xfrm>
            <a:prstGeom prst="rect">
              <a:avLst/>
            </a:prstGeom>
            <a:noFill/>
          </p:spPr>
          <p:txBody>
            <a:bodyPr wrap="square" rtlCol="0">
              <a:spAutoFit/>
            </a:bodyPr>
            <a:lstStyle/>
            <a:p>
              <a:r>
                <a:rPr lang="en-US" sz="2400" b="1" dirty="0" smtClean="0"/>
                <a:t>P</a:t>
              </a:r>
              <a:endParaRPr lang="en-US" sz="2400" b="1" dirty="0"/>
            </a:p>
          </p:txBody>
        </p:sp>
        <p:cxnSp>
          <p:nvCxnSpPr>
            <p:cNvPr id="9" name="Straight Connector 8"/>
            <p:cNvCxnSpPr/>
            <p:nvPr/>
          </p:nvCxnSpPr>
          <p:spPr>
            <a:xfrm flipH="1">
              <a:off x="2222586" y="4189729"/>
              <a:ext cx="378307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a:endCxn id="8" idx="1"/>
            </p:cNvCxnSpPr>
            <p:nvPr/>
          </p:nvCxnSpPr>
          <p:spPr>
            <a:xfrm>
              <a:off x="4029126" y="1036547"/>
              <a:ext cx="1976539" cy="3169735"/>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556668" y="2739314"/>
              <a:ext cx="1034170" cy="405496"/>
            </a:xfrm>
            <a:prstGeom prst="rect">
              <a:avLst/>
            </a:prstGeom>
            <a:noFill/>
          </p:spPr>
          <p:txBody>
            <a:bodyPr wrap="none" rtlCol="0">
              <a:spAutoFit/>
            </a:bodyPr>
            <a:lstStyle/>
            <a:p>
              <a:r>
                <a:rPr lang="en-US" b="1" dirty="0" smtClean="0"/>
                <a:t>Pick Two</a:t>
              </a:r>
              <a:endParaRPr lang="en-US" b="1" dirty="0"/>
            </a:p>
          </p:txBody>
        </p:sp>
        <p:sp>
          <p:nvSpPr>
            <p:cNvPr id="18" name="TextBox 17"/>
            <p:cNvSpPr txBox="1"/>
            <p:nvPr/>
          </p:nvSpPr>
          <p:spPr>
            <a:xfrm>
              <a:off x="1195357" y="469395"/>
              <a:ext cx="2302941" cy="1013740"/>
            </a:xfrm>
            <a:prstGeom prst="rect">
              <a:avLst/>
            </a:prstGeom>
            <a:noFill/>
          </p:spPr>
          <p:txBody>
            <a:bodyPr wrap="square" rtlCol="0">
              <a:spAutoFit/>
            </a:bodyPr>
            <a:lstStyle/>
            <a:p>
              <a:r>
                <a:rPr lang="en-US" dirty="0" smtClean="0"/>
                <a:t>Availability</a:t>
              </a:r>
            </a:p>
            <a:p>
              <a:r>
                <a:rPr lang="en-US" dirty="0" smtClean="0"/>
                <a:t>Client can always read and write.</a:t>
              </a:r>
              <a:endParaRPr lang="en-US" dirty="0"/>
            </a:p>
          </p:txBody>
        </p:sp>
        <p:sp>
          <p:nvSpPr>
            <p:cNvPr id="19" name="TextBox 18"/>
            <p:cNvSpPr txBox="1"/>
            <p:nvPr/>
          </p:nvSpPr>
          <p:spPr>
            <a:xfrm>
              <a:off x="73857" y="4459717"/>
              <a:ext cx="2885218" cy="1317862"/>
            </a:xfrm>
            <a:prstGeom prst="rect">
              <a:avLst/>
            </a:prstGeom>
            <a:noFill/>
          </p:spPr>
          <p:txBody>
            <a:bodyPr wrap="square" rtlCol="0">
              <a:spAutoFit/>
            </a:bodyPr>
            <a:lstStyle/>
            <a:p>
              <a:r>
                <a:rPr lang="en-US" dirty="0" smtClean="0"/>
                <a:t>Consistency</a:t>
              </a:r>
            </a:p>
            <a:p>
              <a:r>
                <a:rPr lang="en-US" dirty="0" smtClean="0"/>
                <a:t>All the clients will always have the same view of the data </a:t>
              </a:r>
              <a:endParaRPr lang="en-US" dirty="0"/>
            </a:p>
          </p:txBody>
        </p:sp>
        <p:sp>
          <p:nvSpPr>
            <p:cNvPr id="20" name="TextBox 19"/>
            <p:cNvSpPr txBox="1"/>
            <p:nvPr/>
          </p:nvSpPr>
          <p:spPr>
            <a:xfrm>
              <a:off x="6222312" y="4433368"/>
              <a:ext cx="2449070" cy="1477328"/>
            </a:xfrm>
            <a:prstGeom prst="rect">
              <a:avLst/>
            </a:prstGeom>
            <a:noFill/>
          </p:spPr>
          <p:txBody>
            <a:bodyPr wrap="square" rtlCol="0">
              <a:spAutoFit/>
            </a:bodyPr>
            <a:lstStyle/>
            <a:p>
              <a:r>
                <a:rPr lang="en-US" dirty="0" smtClean="0"/>
                <a:t>Partition Tolerance</a:t>
              </a:r>
            </a:p>
            <a:p>
              <a:r>
                <a:rPr lang="en-US" dirty="0" smtClean="0"/>
                <a:t>The system works well despite</a:t>
              </a:r>
            </a:p>
            <a:p>
              <a:r>
                <a:rPr lang="en-US" dirty="0" smtClean="0"/>
                <a:t>Physical network partitions</a:t>
              </a:r>
            </a:p>
          </p:txBody>
        </p:sp>
        <p:sp>
          <p:nvSpPr>
            <p:cNvPr id="21" name="Rectangle 20"/>
            <p:cNvSpPr/>
            <p:nvPr/>
          </p:nvSpPr>
          <p:spPr>
            <a:xfrm>
              <a:off x="6222311" y="1148697"/>
              <a:ext cx="2336708" cy="22972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smtClean="0"/>
            </a:p>
            <a:p>
              <a:pPr algn="ctr"/>
              <a:r>
                <a:rPr lang="en-US" sz="2400" b="1" dirty="0" smtClean="0">
                  <a:solidFill>
                    <a:srgbClr val="0000FF"/>
                  </a:solidFill>
                </a:rPr>
                <a:t>AP</a:t>
              </a:r>
            </a:p>
            <a:p>
              <a:pPr algn="ctr"/>
              <a:r>
                <a:rPr lang="en-US" b="1" dirty="0" err="1" smtClean="0"/>
                <a:t>Eg</a:t>
              </a:r>
              <a:r>
                <a:rPr lang="en-US" b="1" dirty="0" smtClean="0"/>
                <a:t> :Dynamo, Cassandra, </a:t>
              </a:r>
              <a:r>
                <a:rPr lang="en-US" b="1" dirty="0" err="1" smtClean="0"/>
                <a:t>SimpleDB</a:t>
              </a:r>
              <a:r>
                <a:rPr lang="en-US" b="1" dirty="0" smtClean="0"/>
                <a:t>,  </a:t>
              </a:r>
              <a:r>
                <a:rPr lang="en-US" b="1" dirty="0" err="1" smtClean="0"/>
                <a:t>CouchDB</a:t>
              </a:r>
              <a:r>
                <a:rPr lang="en-US" b="1" dirty="0" smtClean="0"/>
                <a:t>, </a:t>
              </a:r>
              <a:r>
                <a:rPr lang="en-US" b="1" dirty="0" err="1" smtClean="0"/>
                <a:t>Riak</a:t>
              </a:r>
              <a:r>
                <a:rPr lang="en-US" b="1" dirty="0" smtClean="0"/>
                <a:t>,</a:t>
              </a:r>
            </a:p>
            <a:p>
              <a:pPr algn="ctr"/>
              <a:r>
                <a:rPr lang="en-US" b="1" dirty="0" smtClean="0"/>
                <a:t>Tokyo Cabinet,</a:t>
              </a:r>
            </a:p>
            <a:p>
              <a:pPr algn="ctr"/>
              <a:r>
                <a:rPr lang="en-US" b="1" dirty="0" smtClean="0"/>
                <a:t>KAI</a:t>
              </a:r>
            </a:p>
            <a:p>
              <a:pPr algn="ctr"/>
              <a:endParaRPr lang="en-US" b="1" dirty="0"/>
            </a:p>
          </p:txBody>
        </p:sp>
        <p:sp>
          <p:nvSpPr>
            <p:cNvPr id="22" name="Rectangle 21"/>
            <p:cNvSpPr/>
            <p:nvPr/>
          </p:nvSpPr>
          <p:spPr>
            <a:xfrm>
              <a:off x="72991" y="1483135"/>
              <a:ext cx="2506933" cy="19628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0000FF"/>
                  </a:solidFill>
                </a:rPr>
                <a:t>CA</a:t>
              </a:r>
            </a:p>
            <a:p>
              <a:pPr algn="ctr"/>
              <a:r>
                <a:rPr lang="en-US" sz="1600" b="1" dirty="0" err="1" smtClean="0"/>
                <a:t>Eg</a:t>
              </a:r>
              <a:r>
                <a:rPr lang="en-US" sz="1600" b="1" dirty="0" smtClean="0"/>
                <a:t> :RDBMSs(MySQL, </a:t>
              </a:r>
              <a:r>
                <a:rPr lang="en-US" sz="1600" b="1" dirty="0" err="1" smtClean="0"/>
                <a:t>Postgres</a:t>
              </a:r>
              <a:r>
                <a:rPr lang="en-US" sz="1600" b="1" dirty="0" smtClean="0"/>
                <a:t>),</a:t>
              </a:r>
            </a:p>
            <a:p>
              <a:pPr algn="ctr"/>
              <a:r>
                <a:rPr lang="en-US" sz="1600" b="1" dirty="0" smtClean="0"/>
                <a:t>Aster </a:t>
              </a:r>
              <a:r>
                <a:rPr lang="en-US" sz="1600" b="1" dirty="0" err="1" smtClean="0"/>
                <a:t>Data,Green</a:t>
              </a:r>
              <a:r>
                <a:rPr lang="en-US" sz="1600" b="1" dirty="0" smtClean="0"/>
                <a:t> </a:t>
              </a:r>
              <a:r>
                <a:rPr lang="en-US" sz="1600" b="1" dirty="0" err="1" smtClean="0"/>
                <a:t>Plum,Vertica</a:t>
              </a:r>
              <a:endParaRPr lang="en-US" sz="1600" b="1" dirty="0"/>
            </a:p>
          </p:txBody>
        </p:sp>
        <p:sp>
          <p:nvSpPr>
            <p:cNvPr id="23" name="Rectangle 22"/>
            <p:cNvSpPr/>
            <p:nvPr/>
          </p:nvSpPr>
          <p:spPr>
            <a:xfrm>
              <a:off x="2783895" y="4452062"/>
              <a:ext cx="2871413" cy="22851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0000FF"/>
                  </a:solidFill>
                </a:rPr>
                <a:t>CP</a:t>
              </a:r>
            </a:p>
            <a:p>
              <a:pPr algn="ctr"/>
              <a:r>
                <a:rPr lang="en-US" b="1" dirty="0" err="1" smtClean="0"/>
                <a:t>Eg</a:t>
              </a:r>
              <a:r>
                <a:rPr lang="en-US" b="1" dirty="0" smtClean="0"/>
                <a:t> :Mongo DB, Big Table, Hyper Table, </a:t>
              </a:r>
              <a:r>
                <a:rPr lang="en-US" b="1" dirty="0" err="1" smtClean="0"/>
                <a:t>Hbase</a:t>
              </a:r>
              <a:r>
                <a:rPr lang="en-US" b="1" dirty="0" smtClean="0"/>
                <a:t>, </a:t>
              </a:r>
              <a:r>
                <a:rPr lang="en-US" b="1" dirty="0" err="1" smtClean="0"/>
                <a:t>Redis</a:t>
              </a:r>
              <a:r>
                <a:rPr lang="en-US" b="1" dirty="0" smtClean="0"/>
                <a:t>, </a:t>
              </a:r>
              <a:r>
                <a:rPr lang="en-US" b="1" dirty="0" err="1" smtClean="0"/>
                <a:t>TerraStore,Scalaris</a:t>
              </a:r>
              <a:r>
                <a:rPr lang="en-US" b="1" dirty="0" smtClean="0"/>
                <a:t>, Berkeley DB, </a:t>
              </a:r>
              <a:r>
                <a:rPr lang="en-US" b="1" dirty="0" err="1" smtClean="0"/>
                <a:t>MemCache</a:t>
              </a:r>
              <a:r>
                <a:rPr lang="en-US" b="1" dirty="0" smtClean="0"/>
                <a:t> DB</a:t>
              </a:r>
              <a:endParaRPr lang="en-US" b="1" dirty="0"/>
            </a:p>
          </p:txBody>
        </p:sp>
      </p:grpSp>
      <p:sp>
        <p:nvSpPr>
          <p:cNvPr id="26" name="TextBox 25"/>
          <p:cNvSpPr txBox="1"/>
          <p:nvPr/>
        </p:nvSpPr>
        <p:spPr>
          <a:xfrm>
            <a:off x="54565" y="6489891"/>
            <a:ext cx="5531733" cy="307777"/>
          </a:xfrm>
          <a:prstGeom prst="rect">
            <a:avLst/>
          </a:prstGeom>
          <a:noFill/>
        </p:spPr>
        <p:txBody>
          <a:bodyPr wrap="none" rtlCol="0">
            <a:spAutoFit/>
          </a:bodyPr>
          <a:lstStyle/>
          <a:p>
            <a:r>
              <a:rPr lang="en-US" sz="1400" i="1" dirty="0"/>
              <a:t>http://</a:t>
            </a:r>
            <a:r>
              <a:rPr lang="en-US" sz="1400" i="1" dirty="0" err="1"/>
              <a:t>www.scottlogic.com</a:t>
            </a:r>
            <a:r>
              <a:rPr lang="en-US" sz="1400" i="1" dirty="0"/>
              <a:t>/blog/2014/08/04/</a:t>
            </a:r>
            <a:r>
              <a:rPr lang="en-US" sz="1400" i="1" dirty="0" err="1"/>
              <a:t>mongodb-vs-couchdb.html</a:t>
            </a:r>
            <a:endParaRPr lang="en-US" sz="1400" i="1" dirty="0"/>
          </a:p>
        </p:txBody>
      </p:sp>
    </p:spTree>
    <p:extLst>
      <p:ext uri="{BB962C8B-B14F-4D97-AF65-F5344CB8AC3E}">
        <p14:creationId xmlns:p14="http://schemas.microsoft.com/office/powerpoint/2010/main" val="2173308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Node works : </a:t>
            </a:r>
            <a:endParaRPr lang="en-US" dirty="0"/>
          </a:p>
        </p:txBody>
      </p:sp>
      <p:graphicFrame>
        <p:nvGraphicFramePr>
          <p:cNvPr id="6" name="Diagram 5"/>
          <p:cNvGraphicFramePr/>
          <p:nvPr/>
        </p:nvGraphicFramePr>
        <p:xfrm>
          <a:off x="487363" y="1426633"/>
          <a:ext cx="8169274"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3663298" y="60236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866978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609600"/>
          </a:xfrm>
        </p:spPr>
        <p:txBody>
          <a:bodyPr anchor="t">
            <a:normAutofit fontScale="90000"/>
          </a:bodyPr>
          <a:lstStyle/>
          <a:p>
            <a:pPr algn="l"/>
            <a:r>
              <a:rPr lang="en-US" dirty="0" smtClean="0"/>
              <a:t>NoSQL - What is Missing?</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sp>
        <p:nvSpPr>
          <p:cNvPr id="4" name="Rounded Rectangle 3"/>
          <p:cNvSpPr/>
          <p:nvPr/>
        </p:nvSpPr>
        <p:spPr>
          <a:xfrm>
            <a:off x="2743200" y="1905000"/>
            <a:ext cx="3962400" cy="838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No Joins Support</a:t>
            </a:r>
            <a:endParaRPr lang="en-US" sz="2000" dirty="0">
              <a:solidFill>
                <a:srgbClr val="002060"/>
              </a:solidFill>
            </a:endParaRPr>
          </a:p>
        </p:txBody>
      </p:sp>
      <p:sp>
        <p:nvSpPr>
          <p:cNvPr id="11" name="Rounded Rectangle 10"/>
          <p:cNvSpPr/>
          <p:nvPr/>
        </p:nvSpPr>
        <p:spPr>
          <a:xfrm>
            <a:off x="2743200" y="3276600"/>
            <a:ext cx="3962400" cy="838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No </a:t>
            </a:r>
            <a:r>
              <a:rPr lang="en-US" sz="2000" dirty="0" smtClean="0">
                <a:solidFill>
                  <a:srgbClr val="002060"/>
                </a:solidFill>
              </a:rPr>
              <a:t>Complex Transaction Support</a:t>
            </a:r>
            <a:endParaRPr lang="en-US" sz="2000" dirty="0"/>
          </a:p>
        </p:txBody>
      </p:sp>
      <p:sp>
        <p:nvSpPr>
          <p:cNvPr id="12" name="Rounded Rectangle 11"/>
          <p:cNvSpPr/>
          <p:nvPr/>
        </p:nvSpPr>
        <p:spPr>
          <a:xfrm>
            <a:off x="2743200" y="4572000"/>
            <a:ext cx="3962400" cy="838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No </a:t>
            </a:r>
            <a:r>
              <a:rPr lang="en-US" sz="2000" dirty="0" smtClean="0">
                <a:solidFill>
                  <a:srgbClr val="002060"/>
                </a:solidFill>
              </a:rPr>
              <a:t>Constraints  </a:t>
            </a:r>
            <a:r>
              <a:rPr lang="en-US" sz="2000" dirty="0">
                <a:solidFill>
                  <a:srgbClr val="002060"/>
                </a:solidFill>
              </a:rPr>
              <a:t>Support</a:t>
            </a:r>
            <a:endParaRPr lang="en-US" sz="2000" dirty="0"/>
          </a:p>
        </p:txBody>
      </p:sp>
    </p:spTree>
    <p:extLst>
      <p:ext uri="{BB962C8B-B14F-4D97-AF65-F5344CB8AC3E}">
        <p14:creationId xmlns:p14="http://schemas.microsoft.com/office/powerpoint/2010/main" val="312492131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609600"/>
          </a:xfrm>
        </p:spPr>
        <p:txBody>
          <a:bodyPr anchor="t">
            <a:normAutofit fontScale="90000"/>
          </a:bodyPr>
          <a:lstStyle/>
          <a:p>
            <a:pPr algn="l"/>
            <a:r>
              <a:rPr lang="en-US" dirty="0" smtClean="0"/>
              <a:t>NoSQL Attributes</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cxnSp>
        <p:nvCxnSpPr>
          <p:cNvPr id="6" name="Straight Arrow Connector 5"/>
          <p:cNvCxnSpPr/>
          <p:nvPr/>
        </p:nvCxnSpPr>
        <p:spPr>
          <a:xfrm>
            <a:off x="2819400" y="4800600"/>
            <a:ext cx="41910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819400" y="1752600"/>
            <a:ext cx="0" cy="3048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31052" y="4953000"/>
            <a:ext cx="1540806" cy="400110"/>
          </a:xfrm>
          <a:prstGeom prst="rect">
            <a:avLst/>
          </a:prstGeom>
          <a:noFill/>
        </p:spPr>
        <p:txBody>
          <a:bodyPr wrap="none" rtlCol="0">
            <a:spAutoFit/>
          </a:bodyPr>
          <a:lstStyle/>
          <a:p>
            <a:r>
              <a:rPr lang="en-US" sz="2000" dirty="0" smtClean="0"/>
              <a:t>Functionality</a:t>
            </a:r>
            <a:endParaRPr lang="en-US" sz="2000" dirty="0"/>
          </a:p>
        </p:txBody>
      </p:sp>
      <p:sp>
        <p:nvSpPr>
          <p:cNvPr id="13" name="TextBox 12"/>
          <p:cNvSpPr txBox="1"/>
          <p:nvPr/>
        </p:nvSpPr>
        <p:spPr>
          <a:xfrm>
            <a:off x="894144" y="3352800"/>
            <a:ext cx="1528688" cy="400110"/>
          </a:xfrm>
          <a:prstGeom prst="rect">
            <a:avLst/>
          </a:prstGeom>
          <a:noFill/>
        </p:spPr>
        <p:txBody>
          <a:bodyPr wrap="none" rtlCol="0">
            <a:spAutoFit/>
          </a:bodyPr>
          <a:lstStyle/>
          <a:p>
            <a:r>
              <a:rPr lang="en-US" sz="2000" dirty="0" smtClean="0"/>
              <a:t>Performance</a:t>
            </a:r>
            <a:endParaRPr lang="en-US" sz="2000" dirty="0"/>
          </a:p>
        </p:txBody>
      </p:sp>
      <p:sp>
        <p:nvSpPr>
          <p:cNvPr id="16" name="Oval 15"/>
          <p:cNvSpPr/>
          <p:nvPr/>
        </p:nvSpPr>
        <p:spPr>
          <a:xfrm>
            <a:off x="3429000" y="2286000"/>
            <a:ext cx="1485900" cy="8382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NoSQL</a:t>
            </a:r>
            <a:endParaRPr lang="en-US" sz="2000" dirty="0">
              <a:solidFill>
                <a:srgbClr val="002060"/>
              </a:solidFill>
            </a:endParaRPr>
          </a:p>
        </p:txBody>
      </p:sp>
      <p:sp>
        <p:nvSpPr>
          <p:cNvPr id="17" name="Oval 16"/>
          <p:cNvSpPr/>
          <p:nvPr/>
        </p:nvSpPr>
        <p:spPr>
          <a:xfrm>
            <a:off x="5143500" y="3657600"/>
            <a:ext cx="1485900" cy="8382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RDBMS</a:t>
            </a:r>
            <a:endParaRPr lang="en-US" dirty="0">
              <a:solidFill>
                <a:srgbClr val="002060"/>
              </a:solidFill>
            </a:endParaRPr>
          </a:p>
        </p:txBody>
      </p:sp>
    </p:spTree>
    <p:extLst>
      <p:ext uri="{BB962C8B-B14F-4D97-AF65-F5344CB8AC3E}">
        <p14:creationId xmlns:p14="http://schemas.microsoft.com/office/powerpoint/2010/main" val="344573250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609600"/>
          </a:xfrm>
        </p:spPr>
        <p:txBody>
          <a:bodyPr anchor="t">
            <a:normAutofit fontScale="90000"/>
          </a:bodyPr>
          <a:lstStyle/>
          <a:p>
            <a:pPr algn="l"/>
            <a:r>
              <a:rPr lang="en-US" dirty="0" smtClean="0"/>
              <a:t>Storage NoSQL Vs RDBMS</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sp>
        <p:nvSpPr>
          <p:cNvPr id="4" name="Flowchart: Magnetic Disk 3"/>
          <p:cNvSpPr/>
          <p:nvPr/>
        </p:nvSpPr>
        <p:spPr>
          <a:xfrm>
            <a:off x="1371600" y="2667000"/>
            <a:ext cx="2362200" cy="2057400"/>
          </a:xfrm>
          <a:prstGeom prst="flowChartMagneticDisk">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RDBMS</a:t>
            </a:r>
          </a:p>
          <a:p>
            <a:pPr algn="ctr"/>
            <a:endParaRPr lang="en-US" sz="2400" dirty="0">
              <a:solidFill>
                <a:srgbClr val="002060"/>
              </a:solidFill>
            </a:endParaRPr>
          </a:p>
        </p:txBody>
      </p:sp>
      <p:sp>
        <p:nvSpPr>
          <p:cNvPr id="11" name="Flowchart: Magnetic Disk 10"/>
          <p:cNvSpPr/>
          <p:nvPr/>
        </p:nvSpPr>
        <p:spPr>
          <a:xfrm>
            <a:off x="5334000" y="2667000"/>
            <a:ext cx="2362200" cy="2057400"/>
          </a:xfrm>
          <a:prstGeom prst="flowChartMagneticDisk">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MongoDB</a:t>
            </a:r>
          </a:p>
          <a:p>
            <a:pPr algn="ctr"/>
            <a:endParaRPr lang="en-US" sz="2400" dirty="0">
              <a:solidFill>
                <a:srgbClr val="002060"/>
              </a:solidFill>
            </a:endParaRPr>
          </a:p>
        </p:txBody>
      </p:sp>
      <p:sp>
        <p:nvSpPr>
          <p:cNvPr id="5" name="Rectangle 4"/>
          <p:cNvSpPr/>
          <p:nvPr/>
        </p:nvSpPr>
        <p:spPr>
          <a:xfrm>
            <a:off x="2362200" y="369570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057400" y="4038600"/>
            <a:ext cx="1066800"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Tables</a:t>
            </a:r>
            <a:endParaRPr lang="en-US" dirty="0">
              <a:solidFill>
                <a:srgbClr val="002060"/>
              </a:solidFill>
            </a:endParaRPr>
          </a:p>
        </p:txBody>
      </p:sp>
      <p:sp>
        <p:nvSpPr>
          <p:cNvPr id="14" name="Rectangle 13"/>
          <p:cNvSpPr/>
          <p:nvPr/>
        </p:nvSpPr>
        <p:spPr>
          <a:xfrm>
            <a:off x="5943600" y="4038600"/>
            <a:ext cx="1371600"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Collections</a:t>
            </a:r>
            <a:endParaRPr lang="en-US" dirty="0">
              <a:solidFill>
                <a:srgbClr val="002060"/>
              </a:solidFill>
            </a:endParaRPr>
          </a:p>
        </p:txBody>
      </p:sp>
    </p:spTree>
    <p:extLst>
      <p:ext uri="{BB962C8B-B14F-4D97-AF65-F5344CB8AC3E}">
        <p14:creationId xmlns:p14="http://schemas.microsoft.com/office/powerpoint/2010/main" val="22515328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09600"/>
          </a:xfrm>
        </p:spPr>
        <p:txBody>
          <a:bodyPr anchor="t">
            <a:normAutofit/>
          </a:bodyPr>
          <a:lstStyle/>
          <a:p>
            <a:pPr algn="l"/>
            <a:r>
              <a:rPr lang="en-US" dirty="0" smtClean="0"/>
              <a:t>Data Storage  </a:t>
            </a:r>
            <a:endParaRPr lang="en-US" dirty="0"/>
          </a:p>
        </p:txBody>
      </p:sp>
      <p:sp>
        <p:nvSpPr>
          <p:cNvPr id="3" name="Content Placeholder 2"/>
          <p:cNvSpPr>
            <a:spLocks noGrp="1"/>
          </p:cNvSpPr>
          <p:nvPr>
            <p:ph idx="1"/>
          </p:nvPr>
        </p:nvSpPr>
        <p:spPr>
          <a:xfrm>
            <a:off x="457200" y="914400"/>
            <a:ext cx="8229600" cy="5211763"/>
          </a:xfrm>
        </p:spPr>
        <p:txBody>
          <a:bodyPr/>
          <a:lstStyle/>
          <a:p>
            <a:pPr marL="0" indent="0">
              <a:buNone/>
            </a:pPr>
            <a:r>
              <a:rPr lang="en-US" dirty="0"/>
              <a:t> </a:t>
            </a:r>
            <a:endParaRPr lang="en-US" sz="2000" b="1" dirty="0"/>
          </a:p>
        </p:txBody>
      </p:sp>
      <p:graphicFrame>
        <p:nvGraphicFramePr>
          <p:cNvPr id="6" name="Table 5"/>
          <p:cNvGraphicFramePr>
            <a:graphicFrameLocks noGrp="1"/>
          </p:cNvGraphicFramePr>
          <p:nvPr>
            <p:extLst>
              <p:ext uri="{D42A27DB-BD31-4B8C-83A1-F6EECF244321}">
                <p14:modId xmlns:p14="http://schemas.microsoft.com/office/powerpoint/2010/main" val="2208108914"/>
              </p:ext>
            </p:extLst>
          </p:nvPr>
        </p:nvGraphicFramePr>
        <p:xfrm>
          <a:off x="1600200" y="1436132"/>
          <a:ext cx="6096000" cy="111252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n-US" dirty="0" smtClean="0"/>
                        <a:t>FIRSTNAME</a:t>
                      </a:r>
                      <a:endParaRPr lang="en-US" dirty="0"/>
                    </a:p>
                  </a:txBody>
                  <a:tcPr/>
                </a:tc>
                <a:tc>
                  <a:txBody>
                    <a:bodyPr/>
                    <a:lstStyle/>
                    <a:p>
                      <a:r>
                        <a:rPr lang="en-US" dirty="0" smtClean="0"/>
                        <a:t>LASTNAME</a:t>
                      </a:r>
                      <a:endParaRPr lang="en-US" dirty="0"/>
                    </a:p>
                  </a:txBody>
                  <a:tcPr/>
                </a:tc>
                <a:tc>
                  <a:txBody>
                    <a:bodyPr/>
                    <a:lstStyle/>
                    <a:p>
                      <a:r>
                        <a:rPr lang="en-US" dirty="0" smtClean="0"/>
                        <a:t>AGE</a:t>
                      </a:r>
                      <a:endParaRPr lang="en-US" dirty="0"/>
                    </a:p>
                  </a:txBody>
                  <a:tcPr/>
                </a:tc>
              </a:tr>
              <a:tr h="370840">
                <a:tc>
                  <a:txBody>
                    <a:bodyPr/>
                    <a:lstStyle/>
                    <a:p>
                      <a:r>
                        <a:rPr lang="en-US" dirty="0" smtClean="0"/>
                        <a:t>Steve</a:t>
                      </a:r>
                      <a:endParaRPr lang="en-US" dirty="0"/>
                    </a:p>
                  </a:txBody>
                  <a:tcPr/>
                </a:tc>
                <a:tc>
                  <a:txBody>
                    <a:bodyPr/>
                    <a:lstStyle/>
                    <a:p>
                      <a:r>
                        <a:rPr lang="en-US" dirty="0" smtClean="0"/>
                        <a:t>Jobs</a:t>
                      </a:r>
                      <a:endParaRPr lang="en-US" dirty="0"/>
                    </a:p>
                  </a:txBody>
                  <a:tcPr/>
                </a:tc>
                <a:tc>
                  <a:txBody>
                    <a:bodyPr/>
                    <a:lstStyle/>
                    <a:p>
                      <a:r>
                        <a:rPr lang="en-US" dirty="0" smtClean="0"/>
                        <a:t>30</a:t>
                      </a:r>
                      <a:endParaRPr lang="en-US" dirty="0"/>
                    </a:p>
                  </a:txBody>
                  <a:tcPr/>
                </a:tc>
              </a:tr>
              <a:tr h="370840">
                <a:tc>
                  <a:txBody>
                    <a:bodyPr/>
                    <a:lstStyle/>
                    <a:p>
                      <a:r>
                        <a:rPr lang="en-US" dirty="0" smtClean="0"/>
                        <a:t>Bill</a:t>
                      </a:r>
                      <a:endParaRPr lang="en-US" dirty="0"/>
                    </a:p>
                  </a:txBody>
                  <a:tcPr/>
                </a:tc>
                <a:tc>
                  <a:txBody>
                    <a:bodyPr/>
                    <a:lstStyle/>
                    <a:p>
                      <a:r>
                        <a:rPr lang="en-US" dirty="0" smtClean="0"/>
                        <a:t>Gates</a:t>
                      </a:r>
                      <a:endParaRPr lang="en-US" dirty="0"/>
                    </a:p>
                  </a:txBody>
                  <a:tcPr/>
                </a:tc>
                <a:tc>
                  <a:txBody>
                    <a:bodyPr/>
                    <a:lstStyle/>
                    <a:p>
                      <a:r>
                        <a:rPr lang="en-US" dirty="0" smtClean="0"/>
                        <a:t>50</a:t>
                      </a:r>
                      <a:endParaRPr lang="en-US" dirty="0"/>
                    </a:p>
                  </a:txBody>
                  <a:tcPr/>
                </a:tc>
              </a:tr>
            </a:tbl>
          </a:graphicData>
        </a:graphic>
      </p:graphicFrame>
      <p:sp>
        <p:nvSpPr>
          <p:cNvPr id="8" name="TextBox 7"/>
          <p:cNvSpPr txBox="1"/>
          <p:nvPr/>
        </p:nvSpPr>
        <p:spPr>
          <a:xfrm>
            <a:off x="1600200" y="1066800"/>
            <a:ext cx="1798377" cy="369332"/>
          </a:xfrm>
          <a:prstGeom prst="rect">
            <a:avLst/>
          </a:prstGeom>
          <a:noFill/>
        </p:spPr>
        <p:txBody>
          <a:bodyPr wrap="none" rtlCol="0">
            <a:spAutoFit/>
          </a:bodyPr>
          <a:lstStyle/>
          <a:p>
            <a:r>
              <a:rPr lang="en-US" b="1" dirty="0" smtClean="0"/>
              <a:t>Table : Employee</a:t>
            </a:r>
            <a:endParaRPr lang="en-US" b="1" dirty="0"/>
          </a:p>
        </p:txBody>
      </p:sp>
      <p:sp>
        <p:nvSpPr>
          <p:cNvPr id="12" name="TextBox 11"/>
          <p:cNvSpPr txBox="1"/>
          <p:nvPr/>
        </p:nvSpPr>
        <p:spPr>
          <a:xfrm>
            <a:off x="1600200" y="2743200"/>
            <a:ext cx="2298321" cy="369332"/>
          </a:xfrm>
          <a:prstGeom prst="rect">
            <a:avLst/>
          </a:prstGeom>
          <a:noFill/>
        </p:spPr>
        <p:txBody>
          <a:bodyPr wrap="none" rtlCol="0">
            <a:spAutoFit/>
          </a:bodyPr>
          <a:lstStyle/>
          <a:p>
            <a:r>
              <a:rPr lang="en-US" b="1" dirty="0" smtClean="0"/>
              <a:t>Collection : Employee </a:t>
            </a:r>
            <a:endParaRPr lang="en-US" b="1" dirty="0"/>
          </a:p>
        </p:txBody>
      </p:sp>
      <p:sp>
        <p:nvSpPr>
          <p:cNvPr id="9" name="Rectangle 8"/>
          <p:cNvSpPr/>
          <p:nvPr/>
        </p:nvSpPr>
        <p:spPr>
          <a:xfrm>
            <a:off x="1752600" y="3048000"/>
            <a:ext cx="6172200" cy="3693319"/>
          </a:xfrm>
          <a:prstGeom prst="rect">
            <a:avLst/>
          </a:prstGeom>
        </p:spPr>
        <p:txBody>
          <a:bodyPr wrap="square">
            <a:spAutoFit/>
          </a:bodyPr>
          <a:lstStyle/>
          <a:p>
            <a:r>
              <a:rPr lang="en-US" dirty="0" smtClean="0"/>
              <a:t>{</a:t>
            </a:r>
            <a:endParaRPr lang="en-US" dirty="0"/>
          </a:p>
          <a:p>
            <a:r>
              <a:rPr lang="en-US" dirty="0" smtClean="0"/>
              <a:t>	"_</a:t>
            </a:r>
            <a:r>
              <a:rPr lang="en-US" dirty="0" err="1"/>
              <a:t>id":ObjectId</a:t>
            </a:r>
            <a:r>
              <a:rPr lang="en-US" dirty="0"/>
              <a:t>("1avt382df98jz28i1dt2r3d1"),</a:t>
            </a:r>
          </a:p>
          <a:p>
            <a:r>
              <a:rPr lang="en-US" dirty="0" smtClean="0"/>
              <a:t>  	“</a:t>
            </a:r>
            <a:r>
              <a:rPr lang="en-US" dirty="0" err="1" smtClean="0"/>
              <a:t>Firtsname</a:t>
            </a:r>
            <a:r>
              <a:rPr lang="en-US" dirty="0" smtClean="0"/>
              <a:t>":"Steve</a:t>
            </a:r>
            <a:r>
              <a:rPr lang="en-US" dirty="0"/>
              <a:t>",</a:t>
            </a:r>
          </a:p>
          <a:p>
            <a:r>
              <a:rPr lang="en-US" dirty="0"/>
              <a:t>	</a:t>
            </a:r>
            <a:r>
              <a:rPr lang="en-US" dirty="0" smtClean="0"/>
              <a:t>“</a:t>
            </a:r>
            <a:r>
              <a:rPr lang="en-US" dirty="0" err="1" smtClean="0"/>
              <a:t>Lastname":"</a:t>
            </a:r>
            <a:r>
              <a:rPr lang="en-US" dirty="0" err="1"/>
              <a:t>Jobs</a:t>
            </a:r>
            <a:r>
              <a:rPr lang="en-US" dirty="0"/>
              <a:t>",</a:t>
            </a:r>
          </a:p>
          <a:p>
            <a:r>
              <a:rPr lang="en-US" dirty="0"/>
              <a:t>	"Age" : 30</a:t>
            </a:r>
          </a:p>
          <a:p>
            <a:r>
              <a:rPr lang="en-US" dirty="0"/>
              <a:t>},</a:t>
            </a:r>
          </a:p>
          <a:p>
            <a:r>
              <a:rPr lang="en-US" dirty="0"/>
              <a:t>{</a:t>
            </a:r>
          </a:p>
          <a:p>
            <a:r>
              <a:rPr lang="en-US" dirty="0"/>
              <a:t>	"_id":ObjectId("1avt382df98jz28i1dt2r3d1"),</a:t>
            </a:r>
          </a:p>
          <a:p>
            <a:r>
              <a:rPr lang="en-US" dirty="0"/>
              <a:t>	</a:t>
            </a:r>
            <a:r>
              <a:rPr lang="en-US" dirty="0" smtClean="0"/>
              <a:t>“</a:t>
            </a:r>
            <a:r>
              <a:rPr lang="en-US" dirty="0" err="1" smtClean="0"/>
              <a:t>Firstname":“Bill</a:t>
            </a:r>
            <a:r>
              <a:rPr lang="en-US" dirty="0" smtClean="0"/>
              <a:t>",</a:t>
            </a:r>
            <a:endParaRPr lang="en-US" dirty="0"/>
          </a:p>
          <a:p>
            <a:r>
              <a:rPr lang="en-US" dirty="0"/>
              <a:t>	</a:t>
            </a:r>
            <a:r>
              <a:rPr lang="en-US" dirty="0" smtClean="0"/>
              <a:t>“</a:t>
            </a:r>
            <a:r>
              <a:rPr lang="en-US" dirty="0" err="1"/>
              <a:t>L</a:t>
            </a:r>
            <a:r>
              <a:rPr lang="en-US" dirty="0" err="1" smtClean="0"/>
              <a:t>astname":“Gates</a:t>
            </a:r>
            <a:r>
              <a:rPr lang="en-US" dirty="0" smtClean="0"/>
              <a:t>",</a:t>
            </a:r>
            <a:endParaRPr lang="en-US" dirty="0"/>
          </a:p>
          <a:p>
            <a:r>
              <a:rPr lang="en-US" dirty="0"/>
              <a:t>	"Age" : 50,</a:t>
            </a:r>
          </a:p>
          <a:p>
            <a:r>
              <a:rPr lang="en-US" dirty="0"/>
              <a:t>	"Designation": "CEO"	</a:t>
            </a:r>
          </a:p>
          <a:p>
            <a:r>
              <a:rPr lang="en-US" dirty="0"/>
              <a:t>}</a:t>
            </a:r>
          </a:p>
        </p:txBody>
      </p:sp>
    </p:spTree>
    <p:extLst>
      <p:ext uri="{BB962C8B-B14F-4D97-AF65-F5344CB8AC3E}">
        <p14:creationId xmlns:p14="http://schemas.microsoft.com/office/powerpoint/2010/main" val="10619639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09600"/>
          </a:xfrm>
        </p:spPr>
        <p:txBody>
          <a:bodyPr anchor="t">
            <a:normAutofit/>
          </a:bodyPr>
          <a:lstStyle/>
          <a:p>
            <a:pPr algn="l"/>
            <a:r>
              <a:rPr lang="en-US" dirty="0" smtClean="0"/>
              <a:t>Collections  (BSON Format)</a:t>
            </a:r>
            <a:endParaRPr lang="en-US" dirty="0"/>
          </a:p>
        </p:txBody>
      </p:sp>
      <p:sp>
        <p:nvSpPr>
          <p:cNvPr id="3" name="Content Placeholder 2"/>
          <p:cNvSpPr>
            <a:spLocks noGrp="1"/>
          </p:cNvSpPr>
          <p:nvPr>
            <p:ph idx="1"/>
          </p:nvPr>
        </p:nvSpPr>
        <p:spPr>
          <a:xfrm>
            <a:off x="457200" y="914400"/>
            <a:ext cx="8229600" cy="5211763"/>
          </a:xfrm>
        </p:spPr>
        <p:txBody>
          <a:bodyPr/>
          <a:lstStyle/>
          <a:p>
            <a:pPr marL="0" indent="0">
              <a:buNone/>
            </a:pPr>
            <a:r>
              <a:rPr lang="en-US" dirty="0"/>
              <a:t> </a:t>
            </a:r>
            <a:endParaRPr lang="en-US" sz="2000" b="1" dirty="0"/>
          </a:p>
        </p:txBody>
      </p:sp>
      <p:sp>
        <p:nvSpPr>
          <p:cNvPr id="4" name="Rectangle 3"/>
          <p:cNvSpPr/>
          <p:nvPr/>
        </p:nvSpPr>
        <p:spPr>
          <a:xfrm>
            <a:off x="533400" y="1600200"/>
            <a:ext cx="7924800" cy="48006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Brace 15"/>
          <p:cNvSpPr/>
          <p:nvPr/>
        </p:nvSpPr>
        <p:spPr>
          <a:xfrm>
            <a:off x="6477000" y="2362200"/>
            <a:ext cx="304800" cy="138326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Oval Callout 16"/>
          <p:cNvSpPr/>
          <p:nvPr/>
        </p:nvSpPr>
        <p:spPr>
          <a:xfrm>
            <a:off x="6934200" y="2057400"/>
            <a:ext cx="1447800" cy="914400"/>
          </a:xfrm>
          <a:prstGeom prst="wedgeEllipseCallout">
            <a:avLst>
              <a:gd name="adj1" fmla="val -61368"/>
              <a:gd name="adj2" fmla="val 5653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050841" y="2249269"/>
            <a:ext cx="1254959" cy="646331"/>
          </a:xfrm>
          <a:prstGeom prst="rect">
            <a:avLst/>
          </a:prstGeom>
          <a:noFill/>
        </p:spPr>
        <p:txBody>
          <a:bodyPr wrap="none" rtlCol="0">
            <a:spAutoFit/>
          </a:bodyPr>
          <a:lstStyle/>
          <a:p>
            <a:r>
              <a:rPr lang="en-US" dirty="0" smtClean="0"/>
              <a:t>Document/</a:t>
            </a:r>
          </a:p>
          <a:p>
            <a:r>
              <a:rPr lang="en-US" dirty="0" smtClean="0"/>
              <a:t>Object</a:t>
            </a:r>
            <a:endParaRPr lang="en-US" dirty="0"/>
          </a:p>
        </p:txBody>
      </p:sp>
      <p:sp>
        <p:nvSpPr>
          <p:cNvPr id="19" name="Rectangle 18"/>
          <p:cNvSpPr/>
          <p:nvPr/>
        </p:nvSpPr>
        <p:spPr>
          <a:xfrm>
            <a:off x="838200" y="2133600"/>
            <a:ext cx="7239000" cy="3693319"/>
          </a:xfrm>
          <a:prstGeom prst="rect">
            <a:avLst/>
          </a:prstGeom>
        </p:spPr>
        <p:txBody>
          <a:bodyPr wrap="square">
            <a:spAutoFit/>
          </a:bodyPr>
          <a:lstStyle/>
          <a:p>
            <a:r>
              <a:rPr lang="en-US" dirty="0" smtClean="0"/>
              <a:t>{</a:t>
            </a:r>
            <a:endParaRPr lang="en-US" dirty="0"/>
          </a:p>
          <a:p>
            <a:r>
              <a:rPr lang="en-US" dirty="0" smtClean="0"/>
              <a:t>	"_</a:t>
            </a:r>
            <a:r>
              <a:rPr lang="en-US" dirty="0" err="1"/>
              <a:t>id":ObjectId</a:t>
            </a:r>
            <a:r>
              <a:rPr lang="en-US" dirty="0"/>
              <a:t>("1avt382df98jz28i1dt2r3d1"),</a:t>
            </a:r>
          </a:p>
          <a:p>
            <a:r>
              <a:rPr lang="en-US" dirty="0" smtClean="0"/>
              <a:t>  	“</a:t>
            </a:r>
            <a:r>
              <a:rPr lang="en-US" dirty="0" err="1" smtClean="0"/>
              <a:t>Firstname":"Steve</a:t>
            </a:r>
            <a:r>
              <a:rPr lang="en-US" dirty="0"/>
              <a:t>",</a:t>
            </a:r>
          </a:p>
          <a:p>
            <a:r>
              <a:rPr lang="en-US" dirty="0"/>
              <a:t>	</a:t>
            </a:r>
            <a:r>
              <a:rPr lang="en-US" dirty="0" smtClean="0"/>
              <a:t>“Lastname": “Jobs",</a:t>
            </a:r>
            <a:endParaRPr lang="en-US" dirty="0"/>
          </a:p>
          <a:p>
            <a:r>
              <a:rPr lang="en-US" dirty="0"/>
              <a:t>	"Age" : 30</a:t>
            </a:r>
          </a:p>
          <a:p>
            <a:r>
              <a:rPr lang="en-US" dirty="0"/>
              <a:t>},</a:t>
            </a:r>
          </a:p>
          <a:p>
            <a:r>
              <a:rPr lang="en-US" dirty="0"/>
              <a:t>{</a:t>
            </a:r>
          </a:p>
          <a:p>
            <a:r>
              <a:rPr lang="en-US" dirty="0"/>
              <a:t>	"_id":ObjectId</a:t>
            </a:r>
            <a:r>
              <a:rPr lang="en-US" dirty="0" smtClean="0"/>
              <a:t>(“2avt382df98jz28i1dt2r7zx"),</a:t>
            </a:r>
            <a:endParaRPr lang="en-US" dirty="0"/>
          </a:p>
          <a:p>
            <a:r>
              <a:rPr lang="en-US" dirty="0"/>
              <a:t>	</a:t>
            </a:r>
            <a:r>
              <a:rPr lang="en-US" dirty="0" smtClean="0"/>
              <a:t>“</a:t>
            </a:r>
            <a:r>
              <a:rPr lang="en-US" dirty="0" err="1" smtClean="0"/>
              <a:t>Firstname":“Bill</a:t>
            </a:r>
            <a:r>
              <a:rPr lang="en-US" dirty="0" smtClean="0"/>
              <a:t>",</a:t>
            </a:r>
            <a:endParaRPr lang="en-US" dirty="0"/>
          </a:p>
          <a:p>
            <a:r>
              <a:rPr lang="en-US" dirty="0"/>
              <a:t>	</a:t>
            </a:r>
            <a:r>
              <a:rPr lang="en-US" dirty="0" smtClean="0"/>
              <a:t>“</a:t>
            </a:r>
            <a:r>
              <a:rPr lang="en-US" dirty="0" err="1"/>
              <a:t>L</a:t>
            </a:r>
            <a:r>
              <a:rPr lang="en-US" dirty="0" err="1" smtClean="0"/>
              <a:t>astname":“Gates</a:t>
            </a:r>
            <a:r>
              <a:rPr lang="en-US" dirty="0" smtClean="0"/>
              <a:t>",</a:t>
            </a:r>
            <a:endParaRPr lang="en-US" dirty="0"/>
          </a:p>
          <a:p>
            <a:r>
              <a:rPr lang="en-US" dirty="0"/>
              <a:t>	"Age" : 50,</a:t>
            </a:r>
          </a:p>
          <a:p>
            <a:r>
              <a:rPr lang="en-US" dirty="0"/>
              <a:t>	"Designation": "CEO"	</a:t>
            </a:r>
          </a:p>
          <a:p>
            <a:r>
              <a:rPr lang="en-US" dirty="0"/>
              <a:t>}</a:t>
            </a:r>
          </a:p>
        </p:txBody>
      </p:sp>
      <p:sp>
        <p:nvSpPr>
          <p:cNvPr id="21" name="Oval Callout 20"/>
          <p:cNvSpPr/>
          <p:nvPr/>
        </p:nvSpPr>
        <p:spPr>
          <a:xfrm>
            <a:off x="6934200" y="609600"/>
            <a:ext cx="1447800" cy="914400"/>
          </a:xfrm>
          <a:prstGeom prst="wedgeEllipseCallout">
            <a:avLst>
              <a:gd name="adj1" fmla="val -48170"/>
              <a:gd name="adj2" fmla="val 6548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162800" y="762000"/>
            <a:ext cx="1089337" cy="646331"/>
          </a:xfrm>
          <a:prstGeom prst="rect">
            <a:avLst/>
          </a:prstGeom>
          <a:noFill/>
        </p:spPr>
        <p:txBody>
          <a:bodyPr wrap="none" rtlCol="0">
            <a:spAutoFit/>
          </a:bodyPr>
          <a:lstStyle/>
          <a:p>
            <a:r>
              <a:rPr lang="en-US" dirty="0" smtClean="0"/>
              <a:t>JSON like </a:t>
            </a:r>
          </a:p>
          <a:p>
            <a:r>
              <a:rPr lang="en-US" dirty="0" smtClean="0"/>
              <a:t>format</a:t>
            </a:r>
            <a:endParaRPr lang="en-US" dirty="0"/>
          </a:p>
        </p:txBody>
      </p:sp>
      <p:sp>
        <p:nvSpPr>
          <p:cNvPr id="5" name="Rectangle 4"/>
          <p:cNvSpPr/>
          <p:nvPr/>
        </p:nvSpPr>
        <p:spPr>
          <a:xfrm>
            <a:off x="1322832" y="4000500"/>
            <a:ext cx="4495800" cy="419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Callout 22"/>
          <p:cNvSpPr/>
          <p:nvPr/>
        </p:nvSpPr>
        <p:spPr>
          <a:xfrm>
            <a:off x="6675120" y="3453384"/>
            <a:ext cx="1447800" cy="914400"/>
          </a:xfrm>
          <a:prstGeom prst="wedgeEllipseCallout">
            <a:avLst>
              <a:gd name="adj1" fmla="val -100959"/>
              <a:gd name="adj2" fmla="val 4459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844486" y="3681460"/>
            <a:ext cx="1226618" cy="369332"/>
          </a:xfrm>
          <a:prstGeom prst="rect">
            <a:avLst/>
          </a:prstGeom>
          <a:noFill/>
        </p:spPr>
        <p:txBody>
          <a:bodyPr wrap="none" rtlCol="0">
            <a:spAutoFit/>
          </a:bodyPr>
          <a:lstStyle/>
          <a:p>
            <a:r>
              <a:rPr lang="en-US" dirty="0" smtClean="0"/>
              <a:t>Mandatory</a:t>
            </a:r>
            <a:endParaRPr lang="en-US" dirty="0"/>
          </a:p>
        </p:txBody>
      </p:sp>
      <p:sp>
        <p:nvSpPr>
          <p:cNvPr id="25" name="Rectangle 24"/>
          <p:cNvSpPr/>
          <p:nvPr/>
        </p:nvSpPr>
        <p:spPr>
          <a:xfrm>
            <a:off x="1310640" y="4914900"/>
            <a:ext cx="4495800" cy="3429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Callout 25"/>
          <p:cNvSpPr/>
          <p:nvPr/>
        </p:nvSpPr>
        <p:spPr>
          <a:xfrm>
            <a:off x="6705600" y="4456176"/>
            <a:ext cx="1447800" cy="914400"/>
          </a:xfrm>
          <a:prstGeom prst="wedgeEllipseCallout">
            <a:avLst>
              <a:gd name="adj1" fmla="val -107558"/>
              <a:gd name="adj2" fmla="val 2817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042356" y="4456176"/>
            <a:ext cx="1107996" cy="923330"/>
          </a:xfrm>
          <a:prstGeom prst="rect">
            <a:avLst/>
          </a:prstGeom>
          <a:noFill/>
        </p:spPr>
        <p:txBody>
          <a:bodyPr wrap="none" rtlCol="0">
            <a:spAutoFit/>
          </a:bodyPr>
          <a:lstStyle/>
          <a:p>
            <a:r>
              <a:rPr lang="en-US" dirty="0" smtClean="0"/>
              <a:t>Field</a:t>
            </a:r>
          </a:p>
          <a:p>
            <a:r>
              <a:rPr lang="en-US" dirty="0" smtClean="0"/>
              <a:t>Key Value</a:t>
            </a:r>
          </a:p>
          <a:p>
            <a:r>
              <a:rPr lang="en-US" dirty="0" smtClean="0"/>
              <a:t>Pairs	</a:t>
            </a:r>
            <a:endParaRPr lang="en-US" dirty="0"/>
          </a:p>
        </p:txBody>
      </p:sp>
    </p:spTree>
    <p:extLst>
      <p:ext uri="{BB962C8B-B14F-4D97-AF65-F5344CB8AC3E}">
        <p14:creationId xmlns:p14="http://schemas.microsoft.com/office/powerpoint/2010/main" val="36531667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609600"/>
          </a:xfrm>
        </p:spPr>
        <p:txBody>
          <a:bodyPr anchor="t">
            <a:normAutofit/>
          </a:bodyPr>
          <a:lstStyle/>
          <a:p>
            <a:pPr algn="l"/>
            <a:r>
              <a:rPr lang="en-US" dirty="0" smtClean="0"/>
              <a:t>Array Structured &amp; Nested Structured</a:t>
            </a:r>
            <a:endParaRPr lang="en-US" dirty="0"/>
          </a:p>
        </p:txBody>
      </p:sp>
      <p:sp>
        <p:nvSpPr>
          <p:cNvPr id="3" name="Content Placeholder 2"/>
          <p:cNvSpPr>
            <a:spLocks noGrp="1"/>
          </p:cNvSpPr>
          <p:nvPr>
            <p:ph idx="1"/>
          </p:nvPr>
        </p:nvSpPr>
        <p:spPr>
          <a:xfrm>
            <a:off x="457200" y="914400"/>
            <a:ext cx="8229600" cy="5211763"/>
          </a:xfrm>
        </p:spPr>
        <p:txBody>
          <a:bodyPr/>
          <a:lstStyle/>
          <a:p>
            <a:pPr marL="0" indent="0">
              <a:buNone/>
            </a:pPr>
            <a:r>
              <a:rPr lang="en-US" dirty="0"/>
              <a:t> </a:t>
            </a:r>
            <a:endParaRPr lang="en-US" sz="2000" b="1" dirty="0"/>
          </a:p>
        </p:txBody>
      </p:sp>
      <p:sp>
        <p:nvSpPr>
          <p:cNvPr id="4" name="Rectangle 3"/>
          <p:cNvSpPr/>
          <p:nvPr/>
        </p:nvSpPr>
        <p:spPr>
          <a:xfrm>
            <a:off x="533400" y="838200"/>
            <a:ext cx="7924800" cy="5867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t>
            </a:r>
          </a:p>
          <a:p>
            <a:r>
              <a:rPr lang="en-US" dirty="0">
                <a:solidFill>
                  <a:schemeClr val="tx1"/>
                </a:solidFill>
              </a:rPr>
              <a:t>	"_id":ObjectId("1avt382df98jz28i1dt2r3d1"),</a:t>
            </a:r>
          </a:p>
          <a:p>
            <a:r>
              <a:rPr lang="en-US" dirty="0">
                <a:solidFill>
                  <a:schemeClr val="tx1"/>
                </a:solidFill>
              </a:rPr>
              <a:t>	"</a:t>
            </a:r>
            <a:r>
              <a:rPr lang="en-US" dirty="0" err="1">
                <a:solidFill>
                  <a:schemeClr val="tx1"/>
                </a:solidFill>
              </a:rPr>
              <a:t>name":"</a:t>
            </a:r>
            <a:r>
              <a:rPr lang="en-US" dirty="0" err="1" smtClean="0">
                <a:solidFill>
                  <a:schemeClr val="tx1"/>
                </a:solidFill>
              </a:rPr>
              <a:t>Steve</a:t>
            </a:r>
            <a:r>
              <a:rPr lang="en-US" dirty="0" smtClean="0">
                <a:solidFill>
                  <a:schemeClr val="tx1"/>
                </a:solidFill>
              </a:rPr>
              <a:t> </a:t>
            </a:r>
            <a:r>
              <a:rPr lang="en-US" dirty="0">
                <a:solidFill>
                  <a:schemeClr val="tx1"/>
                </a:solidFill>
              </a:rPr>
              <a:t>Jobs",</a:t>
            </a:r>
          </a:p>
          <a:p>
            <a:r>
              <a:rPr lang="en-US" dirty="0">
                <a:solidFill>
                  <a:schemeClr val="tx1"/>
                </a:solidFill>
              </a:rPr>
              <a:t>	"project":["project 1 " , "project 2"]</a:t>
            </a:r>
          </a:p>
          <a:p>
            <a:r>
              <a:rPr lang="en-US" dirty="0">
                <a:solidFill>
                  <a:schemeClr val="tx1"/>
                </a:solidFill>
              </a:rPr>
              <a:t>},</a:t>
            </a:r>
          </a:p>
          <a:p>
            <a:r>
              <a:rPr lang="en-US" dirty="0">
                <a:solidFill>
                  <a:schemeClr val="tx1"/>
                </a:solidFill>
              </a:rPr>
              <a:t>{</a:t>
            </a:r>
          </a:p>
          <a:p>
            <a:r>
              <a:rPr lang="en-US" dirty="0">
                <a:solidFill>
                  <a:schemeClr val="tx1"/>
                </a:solidFill>
              </a:rPr>
              <a:t>	"_id":ObjectId("1avt382df98jz28i1dt2r3d1"),</a:t>
            </a:r>
          </a:p>
          <a:p>
            <a:r>
              <a:rPr lang="en-US" dirty="0">
                <a:solidFill>
                  <a:schemeClr val="tx1"/>
                </a:solidFill>
              </a:rPr>
              <a:t>	"</a:t>
            </a:r>
            <a:r>
              <a:rPr lang="en-US" dirty="0" err="1">
                <a:solidFill>
                  <a:schemeClr val="tx1"/>
                </a:solidFill>
              </a:rPr>
              <a:t>name</a:t>
            </a:r>
            <a:r>
              <a:rPr lang="en-US" dirty="0" err="1" smtClean="0">
                <a:solidFill>
                  <a:schemeClr val="tx1"/>
                </a:solidFill>
              </a:rPr>
              <a:t>":“Bill</a:t>
            </a:r>
            <a:r>
              <a:rPr lang="en-US" dirty="0" smtClean="0">
                <a:solidFill>
                  <a:schemeClr val="tx1"/>
                </a:solidFill>
              </a:rPr>
              <a:t> Gates",</a:t>
            </a:r>
            <a:endParaRPr lang="en-US" dirty="0">
              <a:solidFill>
                <a:schemeClr val="tx1"/>
              </a:solidFill>
            </a:endParaRPr>
          </a:p>
          <a:p>
            <a:r>
              <a:rPr lang="en-US" dirty="0">
                <a:solidFill>
                  <a:schemeClr val="tx1"/>
                </a:solidFill>
              </a:rPr>
              <a:t>	"project":["project 1 "],</a:t>
            </a:r>
          </a:p>
          <a:p>
            <a:r>
              <a:rPr lang="en-US" dirty="0">
                <a:solidFill>
                  <a:schemeClr val="tx1"/>
                </a:solidFill>
              </a:rPr>
              <a:t>	"address</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city</a:t>
            </a:r>
            <a:r>
              <a:rPr lang="en-US" dirty="0">
                <a:solidFill>
                  <a:schemeClr val="tx1"/>
                </a:solidFill>
              </a:rPr>
              <a:t>: "city1"</a:t>
            </a:r>
          </a:p>
          <a:p>
            <a:r>
              <a:rPr lang="en-US" dirty="0">
                <a:solidFill>
                  <a:schemeClr val="tx1"/>
                </a:solidFill>
              </a:rPr>
              <a:t>			state: "state1"</a:t>
            </a:r>
          </a:p>
          <a:p>
            <a:r>
              <a:rPr lang="en-US" dirty="0">
                <a:solidFill>
                  <a:schemeClr val="tx1"/>
                </a:solidFill>
              </a:rPr>
              <a:t>			postal: "12345"</a:t>
            </a:r>
          </a:p>
          <a:p>
            <a:r>
              <a:rPr lang="en-US" dirty="0">
                <a:solidFill>
                  <a:schemeClr val="tx1"/>
                </a:solidFill>
              </a:rPr>
              <a:t>		 </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city</a:t>
            </a:r>
            <a:r>
              <a:rPr lang="en-US" dirty="0">
                <a:solidFill>
                  <a:schemeClr val="tx1"/>
                </a:solidFill>
              </a:rPr>
              <a:t>: "city2"</a:t>
            </a:r>
          </a:p>
          <a:p>
            <a:r>
              <a:rPr lang="en-US" dirty="0">
                <a:solidFill>
                  <a:schemeClr val="tx1"/>
                </a:solidFill>
              </a:rPr>
              <a:t>			state: "state2"</a:t>
            </a:r>
          </a:p>
          <a:p>
            <a:r>
              <a:rPr lang="en-US" dirty="0"/>
              <a:t>			</a:t>
            </a:r>
            <a:r>
              <a:rPr lang="en-US" dirty="0">
                <a:solidFill>
                  <a:schemeClr val="tx1"/>
                </a:solidFill>
              </a:rPr>
              <a:t>postal: "12345"</a:t>
            </a:r>
          </a:p>
          <a:p>
            <a:r>
              <a:rPr lang="en-US" dirty="0">
                <a:solidFill>
                  <a:schemeClr val="tx1"/>
                </a:solidFill>
              </a:rPr>
              <a:t>		</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a:t>
            </a:r>
            <a:r>
              <a:rPr lang="en-US" dirty="0">
                <a:solidFill>
                  <a:schemeClr val="tx1"/>
                </a:solidFill>
              </a:rPr>
              <a:t>	</a:t>
            </a:r>
          </a:p>
          <a:p>
            <a:r>
              <a:rPr lang="en-US" dirty="0">
                <a:solidFill>
                  <a:schemeClr val="tx1"/>
                </a:solidFill>
              </a:rPr>
              <a:t>}</a:t>
            </a:r>
          </a:p>
        </p:txBody>
      </p:sp>
    </p:spTree>
    <p:extLst>
      <p:ext uri="{BB962C8B-B14F-4D97-AF65-F5344CB8AC3E}">
        <p14:creationId xmlns:p14="http://schemas.microsoft.com/office/powerpoint/2010/main" val="481027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609600"/>
          </a:xfrm>
        </p:spPr>
        <p:txBody>
          <a:bodyPr anchor="t">
            <a:normAutofit/>
          </a:bodyPr>
          <a:lstStyle/>
          <a:p>
            <a:pPr algn="l"/>
            <a:r>
              <a:rPr lang="en-US" dirty="0" smtClean="0"/>
              <a:t>Document Oriented Query Language</a:t>
            </a:r>
            <a:endParaRPr lang="en-US" dirty="0"/>
          </a:p>
        </p:txBody>
      </p:sp>
      <p:sp>
        <p:nvSpPr>
          <p:cNvPr id="4" name="Rectangle 3"/>
          <p:cNvSpPr/>
          <p:nvPr/>
        </p:nvSpPr>
        <p:spPr>
          <a:xfrm>
            <a:off x="504967" y="1337481"/>
            <a:ext cx="7924800" cy="50292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3"/>
            <a:endParaRPr lang="en-US" dirty="0" smtClean="0">
              <a:solidFill>
                <a:schemeClr val="tx1"/>
              </a:solidFill>
            </a:endParaRPr>
          </a:p>
          <a:p>
            <a:pPr lvl="3"/>
            <a:endParaRPr lang="en-US" dirty="0">
              <a:solidFill>
                <a:schemeClr val="tx1"/>
              </a:solidFill>
            </a:endParaRPr>
          </a:p>
          <a:p>
            <a:pPr lvl="1"/>
            <a:r>
              <a:rPr lang="en-US" sz="2800" dirty="0" smtClean="0">
                <a:solidFill>
                  <a:schemeClr val="tx1"/>
                </a:solidFill>
              </a:rPr>
              <a:t>db.employee.find</a:t>
            </a:r>
            <a:r>
              <a:rPr lang="en-US" sz="2800" dirty="0">
                <a:solidFill>
                  <a:schemeClr val="tx1"/>
                </a:solidFill>
              </a:rPr>
              <a:t>({_</a:t>
            </a:r>
            <a:r>
              <a:rPr lang="en-US" sz="2800" dirty="0" smtClean="0">
                <a:solidFill>
                  <a:schemeClr val="tx1"/>
                </a:solidFill>
              </a:rPr>
              <a:t>id:5});</a:t>
            </a:r>
            <a:endParaRPr lang="en-US" sz="2800" dirty="0">
              <a:solidFill>
                <a:schemeClr val="tx1"/>
              </a:solidFill>
            </a:endParaRPr>
          </a:p>
          <a:p>
            <a:pPr lvl="1"/>
            <a:endParaRPr lang="en-US" sz="2800" dirty="0" smtClean="0">
              <a:solidFill>
                <a:schemeClr val="tx1"/>
              </a:solidFill>
            </a:endParaRPr>
          </a:p>
          <a:p>
            <a:pPr lvl="1"/>
            <a:endParaRPr lang="en-US" sz="2800" dirty="0" smtClean="0">
              <a:solidFill>
                <a:schemeClr val="tx1"/>
              </a:solidFill>
            </a:endParaRPr>
          </a:p>
          <a:p>
            <a:pPr lvl="1"/>
            <a:endParaRPr lang="en-US" sz="2800" dirty="0">
              <a:solidFill>
                <a:schemeClr val="tx1"/>
              </a:solidFill>
            </a:endParaRPr>
          </a:p>
          <a:p>
            <a:pPr lvl="1"/>
            <a:r>
              <a:rPr lang="en-US" sz="2800" dirty="0">
                <a:solidFill>
                  <a:schemeClr val="tx1"/>
                </a:solidFill>
              </a:rPr>
              <a:t>db.employee.find({</a:t>
            </a:r>
            <a:r>
              <a:rPr lang="en-US" sz="2800" dirty="0" err="1">
                <a:solidFill>
                  <a:schemeClr val="tx1"/>
                </a:solidFill>
              </a:rPr>
              <a:t>name:"</a:t>
            </a:r>
            <a:r>
              <a:rPr lang="en-US" sz="2800" dirty="0" err="1" smtClean="0">
                <a:solidFill>
                  <a:schemeClr val="tx1"/>
                </a:solidFill>
              </a:rPr>
              <a:t>Steve</a:t>
            </a:r>
            <a:r>
              <a:rPr lang="en-US" sz="2800" dirty="0" smtClean="0">
                <a:solidFill>
                  <a:schemeClr val="tx1"/>
                </a:solidFill>
              </a:rPr>
              <a:t> </a:t>
            </a:r>
            <a:r>
              <a:rPr lang="en-US" sz="2800" dirty="0">
                <a:solidFill>
                  <a:schemeClr val="tx1"/>
                </a:solidFill>
              </a:rPr>
              <a:t>Jobs</a:t>
            </a:r>
            <a:r>
              <a:rPr lang="en-US" sz="2800" dirty="0" smtClean="0">
                <a:solidFill>
                  <a:schemeClr val="tx1"/>
                </a:solidFill>
              </a:rPr>
              <a:t>"});</a:t>
            </a:r>
          </a:p>
          <a:p>
            <a:pPr lvl="1"/>
            <a:endParaRPr lang="en-US" sz="2800" dirty="0">
              <a:solidFill>
                <a:schemeClr val="tx1"/>
              </a:solidFill>
            </a:endParaRPr>
          </a:p>
          <a:p>
            <a:pPr lvl="1"/>
            <a:endParaRPr lang="en-US" sz="2800" dirty="0" smtClean="0">
              <a:solidFill>
                <a:schemeClr val="tx1"/>
              </a:solidFill>
            </a:endParaRPr>
          </a:p>
          <a:p>
            <a:pPr lvl="1"/>
            <a:endParaRPr lang="en-US" sz="2800" dirty="0">
              <a:solidFill>
                <a:schemeClr val="tx1"/>
              </a:solidFill>
            </a:endParaRPr>
          </a:p>
          <a:p>
            <a:pPr lvl="1"/>
            <a:r>
              <a:rPr lang="en-US" sz="2800" dirty="0" smtClean="0">
                <a:solidFill>
                  <a:schemeClr val="tx1"/>
                </a:solidFill>
              </a:rPr>
              <a:t>db.employee.find</a:t>
            </a:r>
            <a:r>
              <a:rPr lang="en-US" sz="2800" dirty="0">
                <a:solidFill>
                  <a:schemeClr val="tx1"/>
                </a:solidFill>
              </a:rPr>
              <a:t>().sort({name:1});</a:t>
            </a:r>
          </a:p>
        </p:txBody>
      </p:sp>
      <p:sp>
        <p:nvSpPr>
          <p:cNvPr id="6" name="Oval Callout 5"/>
          <p:cNvSpPr/>
          <p:nvPr/>
        </p:nvSpPr>
        <p:spPr>
          <a:xfrm>
            <a:off x="6096000" y="1447800"/>
            <a:ext cx="2362200" cy="990600"/>
          </a:xfrm>
          <a:prstGeom prst="wedgeEllipseCallout">
            <a:avLst>
              <a:gd name="adj1" fmla="val -84044"/>
              <a:gd name="adj2" fmla="val 3001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622905" y="1600200"/>
            <a:ext cx="1301895" cy="646331"/>
          </a:xfrm>
          <a:prstGeom prst="rect">
            <a:avLst/>
          </a:prstGeom>
          <a:noFill/>
        </p:spPr>
        <p:txBody>
          <a:bodyPr wrap="none" rtlCol="0">
            <a:spAutoFit/>
          </a:bodyPr>
          <a:lstStyle/>
          <a:p>
            <a:r>
              <a:rPr lang="en-US" dirty="0" smtClean="0"/>
              <a:t>Find record </a:t>
            </a:r>
          </a:p>
          <a:p>
            <a:r>
              <a:rPr lang="en-US" dirty="0" smtClean="0"/>
              <a:t>With  id 5</a:t>
            </a:r>
            <a:endParaRPr lang="en-US" dirty="0"/>
          </a:p>
        </p:txBody>
      </p:sp>
      <p:sp>
        <p:nvSpPr>
          <p:cNvPr id="8" name="Oval Callout 7"/>
          <p:cNvSpPr/>
          <p:nvPr/>
        </p:nvSpPr>
        <p:spPr>
          <a:xfrm>
            <a:off x="6248400" y="2667000"/>
            <a:ext cx="2362200" cy="990600"/>
          </a:xfrm>
          <a:prstGeom prst="wedgeEllipseCallout">
            <a:avLst>
              <a:gd name="adj1" fmla="val -73644"/>
              <a:gd name="adj2" fmla="val 6170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77000" y="2858869"/>
            <a:ext cx="1949701" cy="646331"/>
          </a:xfrm>
          <a:prstGeom prst="rect">
            <a:avLst/>
          </a:prstGeom>
          <a:noFill/>
        </p:spPr>
        <p:txBody>
          <a:bodyPr wrap="none" rtlCol="0">
            <a:spAutoFit/>
          </a:bodyPr>
          <a:lstStyle/>
          <a:p>
            <a:r>
              <a:rPr lang="en-US" dirty="0" smtClean="0"/>
              <a:t>Find record where </a:t>
            </a:r>
          </a:p>
          <a:p>
            <a:r>
              <a:rPr lang="en-US" dirty="0" smtClean="0"/>
              <a:t>Name is Steve Jobs</a:t>
            </a:r>
            <a:endParaRPr lang="en-US" dirty="0"/>
          </a:p>
        </p:txBody>
      </p:sp>
      <p:sp>
        <p:nvSpPr>
          <p:cNvPr id="11" name="Oval Callout 10"/>
          <p:cNvSpPr/>
          <p:nvPr/>
        </p:nvSpPr>
        <p:spPr>
          <a:xfrm>
            <a:off x="6096000" y="4267200"/>
            <a:ext cx="2362200" cy="990600"/>
          </a:xfrm>
          <a:prstGeom prst="wedgeEllipseCallout">
            <a:avLst>
              <a:gd name="adj1" fmla="val -71911"/>
              <a:gd name="adj2" fmla="val 6584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477000" y="4459069"/>
            <a:ext cx="1713867" cy="646331"/>
          </a:xfrm>
          <a:prstGeom prst="rect">
            <a:avLst/>
          </a:prstGeom>
          <a:noFill/>
        </p:spPr>
        <p:txBody>
          <a:bodyPr wrap="none" rtlCol="0">
            <a:spAutoFit/>
          </a:bodyPr>
          <a:lstStyle/>
          <a:p>
            <a:r>
              <a:rPr lang="en-US" dirty="0" smtClean="0"/>
              <a:t>Find  all records </a:t>
            </a:r>
          </a:p>
          <a:p>
            <a:r>
              <a:rPr lang="en-US" dirty="0" smtClean="0"/>
              <a:t>Sort by name</a:t>
            </a:r>
            <a:endParaRPr lang="en-US" dirty="0"/>
          </a:p>
        </p:txBody>
      </p:sp>
    </p:spTree>
    <p:extLst>
      <p:ext uri="{BB962C8B-B14F-4D97-AF65-F5344CB8AC3E}">
        <p14:creationId xmlns:p14="http://schemas.microsoft.com/office/powerpoint/2010/main" val="4994706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Ad hoc Queries</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smtClean="0"/>
          </a:p>
          <a:p>
            <a:endParaRPr lang="en-US" dirty="0"/>
          </a:p>
          <a:p>
            <a:r>
              <a:rPr lang="en-US" sz="2400" dirty="0" smtClean="0">
                <a:solidFill>
                  <a:srgbClr val="002060"/>
                </a:solidFill>
              </a:rPr>
              <a:t>Search by field , range queries  and regular expression searches </a:t>
            </a:r>
            <a:endParaRPr lang="en-US" sz="2400" dirty="0">
              <a:solidFill>
                <a:srgbClr val="002060"/>
              </a:solidFill>
            </a:endParaRPr>
          </a:p>
        </p:txBody>
      </p:sp>
    </p:spTree>
    <p:extLst>
      <p:ext uri="{BB962C8B-B14F-4D97-AF65-F5344CB8AC3E}">
        <p14:creationId xmlns:p14="http://schemas.microsoft.com/office/powerpoint/2010/main" val="10564887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Indexing</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a:p>
            <a:r>
              <a:rPr lang="en-US" sz="2400" dirty="0" smtClean="0">
                <a:solidFill>
                  <a:srgbClr val="002060"/>
                </a:solidFill>
              </a:rPr>
              <a:t>Any field in a document can be indexed</a:t>
            </a:r>
            <a:endParaRPr lang="en-US" sz="2400" dirty="0">
              <a:solidFill>
                <a:srgbClr val="002060"/>
              </a:solidFill>
            </a:endParaRPr>
          </a:p>
        </p:txBody>
      </p:sp>
    </p:spTree>
    <p:extLst>
      <p:ext uri="{BB962C8B-B14F-4D97-AF65-F5344CB8AC3E}">
        <p14:creationId xmlns:p14="http://schemas.microsoft.com/office/powerpoint/2010/main" val="8411606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Replication</a:t>
            </a:r>
            <a:endParaRPr lang="en-US" sz="2400" dirty="0">
              <a:solidFill>
                <a:srgbClr val="002060"/>
              </a:solidFill>
            </a:endParaRPr>
          </a:p>
        </p:txBody>
      </p:sp>
      <p:sp>
        <p:nvSpPr>
          <p:cNvPr id="5" name="Vertical Scroll 4"/>
          <p:cNvSpPr/>
          <p:nvPr/>
        </p:nvSpPr>
        <p:spPr>
          <a:xfrm>
            <a:off x="4395958" y="1790813"/>
            <a:ext cx="4367042" cy="4656113"/>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Supports Master-Slave replication.</a:t>
            </a:r>
          </a:p>
          <a:p>
            <a:r>
              <a:rPr lang="en-US" sz="2400" dirty="0" smtClean="0">
                <a:solidFill>
                  <a:srgbClr val="002060"/>
                </a:solidFill>
              </a:rPr>
              <a:t>A master can perform reads &amp; writes.</a:t>
            </a:r>
          </a:p>
          <a:p>
            <a:r>
              <a:rPr lang="en-US" sz="2400" dirty="0" smtClean="0">
                <a:solidFill>
                  <a:srgbClr val="002060"/>
                </a:solidFill>
              </a:rPr>
              <a:t>Slaves copies data from master &amp; used for reads &amp; backup.</a:t>
            </a:r>
            <a:endParaRPr lang="en-US" sz="2400" dirty="0">
              <a:solidFill>
                <a:srgbClr val="002060"/>
              </a:solidFill>
            </a:endParaRPr>
          </a:p>
        </p:txBody>
      </p:sp>
    </p:spTree>
    <p:extLst>
      <p:ext uri="{BB962C8B-B14F-4D97-AF65-F5344CB8AC3E}">
        <p14:creationId xmlns:p14="http://schemas.microsoft.com/office/powerpoint/2010/main" val="434378359"/>
      </p:ext>
    </p:extLst>
  </p:cSld>
  <p:clrMapOvr>
    <a:masterClrMapping/>
  </p:clrMapOvr>
</p:sld>
</file>

<file path=ppt/theme/theme1.xml><?xml version="1.0" encoding="utf-8"?>
<a:theme xmlns:a="http://schemas.openxmlformats.org/drawingml/2006/main" name="Content — Body text &amp; bullet">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Heavy — SapientSan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apient">
      <a:majorFont>
        <a:latin typeface="SapientSansBold"/>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Heavy — Sapient Centro Slab">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ack Cover">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23990</TotalTime>
  <Words>5166</Words>
  <Application>Microsoft Office PowerPoint</Application>
  <PresentationFormat>On-screen Show (4:3)</PresentationFormat>
  <Paragraphs>1155</Paragraphs>
  <Slides>125</Slides>
  <Notes>36</Notes>
  <HiddenSlides>0</HiddenSlides>
  <MMClips>0</MMClips>
  <ScaleCrop>false</ScaleCrop>
  <HeadingPairs>
    <vt:vector size="4" baseType="variant">
      <vt:variant>
        <vt:lpstr>Theme</vt:lpstr>
      </vt:variant>
      <vt:variant>
        <vt:i4>4</vt:i4>
      </vt:variant>
      <vt:variant>
        <vt:lpstr>Slide Titles</vt:lpstr>
      </vt:variant>
      <vt:variant>
        <vt:i4>125</vt:i4>
      </vt:variant>
    </vt:vector>
  </HeadingPairs>
  <TitlesOfParts>
    <vt:vector size="129" baseType="lpstr">
      <vt:lpstr>Content — Body text &amp; bullet</vt:lpstr>
      <vt:lpstr>Content Heavy — SapientSans</vt:lpstr>
      <vt:lpstr>Content Heavy — Sapient Centro Slab</vt:lpstr>
      <vt:lpstr>Back Cover</vt:lpstr>
      <vt:lpstr>PowerPoint Presentation</vt:lpstr>
      <vt:lpstr>PowerPoint Presentation</vt:lpstr>
      <vt:lpstr>PowerPoint Presentation</vt:lpstr>
      <vt:lpstr>PowerPoint Presentation</vt:lpstr>
      <vt:lpstr>Who is using Node.js in Production?</vt:lpstr>
      <vt:lpstr>PowerPoint Presentation</vt:lpstr>
      <vt:lpstr>Overview</vt:lpstr>
      <vt:lpstr>Community Support</vt:lpstr>
      <vt:lpstr>How Node works : </vt:lpstr>
      <vt:lpstr>V8 JavaScript Engine</vt:lpstr>
      <vt:lpstr>V8  </vt:lpstr>
      <vt:lpstr>V8</vt:lpstr>
      <vt:lpstr>Summary</vt:lpstr>
      <vt:lpstr>How it works with Events?</vt:lpstr>
      <vt:lpstr>Event Driven Programming</vt:lpstr>
      <vt:lpstr>How it works?</vt:lpstr>
      <vt:lpstr>Event Looping</vt:lpstr>
      <vt:lpstr>Blocking V/S Non Blocking Code</vt:lpstr>
      <vt:lpstr>PowerPoint Presentation</vt:lpstr>
      <vt:lpstr>Comparison with others!</vt:lpstr>
      <vt:lpstr>Performance</vt:lpstr>
      <vt:lpstr>Performance</vt:lpstr>
      <vt:lpstr>Installation</vt:lpstr>
      <vt:lpstr>Installing Node.js : Windows &amp; Mac</vt:lpstr>
      <vt:lpstr>Running Node.js</vt:lpstr>
      <vt:lpstr>Http Server - Sample</vt:lpstr>
      <vt:lpstr>Node.js - &gt; Http Server -&gt; Request</vt:lpstr>
      <vt:lpstr>PowerPoint Presentation</vt:lpstr>
      <vt:lpstr>Modules</vt:lpstr>
      <vt:lpstr>Node Modules</vt:lpstr>
      <vt:lpstr>PowerPoint Presentation</vt:lpstr>
      <vt:lpstr>Event Emitter Pattern </vt:lpstr>
      <vt:lpstr>Node Package Manager (npm)</vt:lpstr>
      <vt:lpstr>Node Package Manager (npm)</vt:lpstr>
      <vt:lpstr>Npm - &gt; Package.json</vt:lpstr>
      <vt:lpstr>How does it look? </vt:lpstr>
      <vt:lpstr>Node Frameworks : Express Introduction</vt:lpstr>
      <vt:lpstr>What does express do for you?</vt:lpstr>
      <vt:lpstr>Install Express </vt:lpstr>
      <vt:lpstr>          Generate Express App</vt:lpstr>
      <vt:lpstr>Directory Structure – Express app</vt:lpstr>
      <vt:lpstr>PowerPoint Presentation</vt:lpstr>
      <vt:lpstr>   Creating an Express Application</vt:lpstr>
      <vt:lpstr>Routes</vt:lpstr>
      <vt:lpstr>App Flow</vt:lpstr>
      <vt:lpstr>Jade Templating Engine</vt:lpstr>
      <vt:lpstr>Layouts - Extends</vt:lpstr>
      <vt:lpstr>Basics</vt:lpstr>
      <vt:lpstr>Nested Text</vt:lpstr>
      <vt:lpstr>Attribute Variables</vt:lpstr>
      <vt:lpstr>For Loop</vt:lpstr>
      <vt:lpstr>Case</vt:lpstr>
      <vt:lpstr>When not to use Node.js</vt:lpstr>
      <vt:lpstr>PowerPoint Presentation</vt:lpstr>
      <vt:lpstr>PowerPoint Presentation</vt:lpstr>
      <vt:lpstr>PowerPoint Presentation</vt:lpstr>
      <vt:lpstr>PowerPoint Presentation</vt:lpstr>
      <vt:lpstr>Authentication using Passport</vt:lpstr>
      <vt:lpstr>What is Passport?</vt:lpstr>
      <vt:lpstr>What is Passport? </vt:lpstr>
      <vt:lpstr>Configuring Passport </vt:lpstr>
      <vt:lpstr>Configuring Passport</vt:lpstr>
      <vt:lpstr>Authentication Providers</vt:lpstr>
      <vt:lpstr>Authentication Schemes</vt:lpstr>
      <vt:lpstr>Authenticating Tokens</vt:lpstr>
      <vt:lpstr>Create a basic HTTPS Server</vt:lpstr>
      <vt:lpstr>Working Application - Express/Jade</vt:lpstr>
      <vt:lpstr>Working with Files</vt:lpstr>
      <vt:lpstr>Interacting with Files – fs module</vt:lpstr>
      <vt:lpstr>Read/Write/Open and other file related functions</vt:lpstr>
      <vt:lpstr>Read/Write/Open and other file related functions</vt:lpstr>
      <vt:lpstr>Common File system functions</vt:lpstr>
      <vt:lpstr>Common File system functions</vt:lpstr>
      <vt:lpstr>Working with Directories and other file operations</vt:lpstr>
      <vt:lpstr>Working with Directories and other file operations</vt:lpstr>
      <vt:lpstr>Sample Exercises – Demo file operations</vt:lpstr>
      <vt:lpstr>Working Application - Express/Jade</vt:lpstr>
      <vt:lpstr>Other Advanced Topics</vt:lpstr>
      <vt:lpstr>Proxy Server in Node JS</vt:lpstr>
      <vt:lpstr>UDP in Node</vt:lpstr>
      <vt:lpstr>PowerPoint Presentation</vt:lpstr>
      <vt:lpstr>Mongo DB</vt:lpstr>
      <vt:lpstr>What is Mongo DB?</vt:lpstr>
      <vt:lpstr>Definition of MongoDB (by manufacturer)  </vt:lpstr>
      <vt:lpstr>Document Oriented Databases   </vt:lpstr>
      <vt:lpstr>NoSQL Databases    </vt:lpstr>
      <vt:lpstr>NoSQL Databases    </vt:lpstr>
      <vt:lpstr>NoSQL Database Objective    </vt:lpstr>
      <vt:lpstr>PowerPoint Presentation</vt:lpstr>
      <vt:lpstr>NoSQL - What is Missing?   </vt:lpstr>
      <vt:lpstr>NoSQL Attributes   </vt:lpstr>
      <vt:lpstr>Storage NoSQL Vs RDBMS   </vt:lpstr>
      <vt:lpstr>Data Storage  </vt:lpstr>
      <vt:lpstr>Collections  (BSON Format)</vt:lpstr>
      <vt:lpstr>Array Structured &amp; Nested Structured</vt:lpstr>
      <vt:lpstr>Document Oriented Query Language</vt:lpstr>
      <vt:lpstr>Features </vt:lpstr>
      <vt:lpstr>Features </vt:lpstr>
      <vt:lpstr>Features </vt:lpstr>
      <vt:lpstr>Features </vt:lpstr>
      <vt:lpstr>Features </vt:lpstr>
      <vt:lpstr>Features </vt:lpstr>
      <vt:lpstr>Features </vt:lpstr>
      <vt:lpstr>Features </vt:lpstr>
      <vt:lpstr>When to use NoSQL </vt:lpstr>
      <vt:lpstr>When not to use NoSQL </vt:lpstr>
      <vt:lpstr>Install MongoDB on Windows</vt:lpstr>
      <vt:lpstr>Install MongoDB on Windows</vt:lpstr>
      <vt:lpstr>Install MongoDB on Windows</vt:lpstr>
      <vt:lpstr>Install MongoDB on Windows</vt:lpstr>
      <vt:lpstr>Installing Mongo DB</vt:lpstr>
      <vt:lpstr>Socket.io - Realtime App Middleware</vt:lpstr>
      <vt:lpstr>Socket.io - Realtime App Middleware</vt:lpstr>
      <vt:lpstr>Socket.io - Realtime App Middleware</vt:lpstr>
      <vt:lpstr>Socket.io - Realtime App Middleware</vt:lpstr>
      <vt:lpstr>Socket.io - Realtime App Middleware</vt:lpstr>
      <vt:lpstr>Socket.io - Realtime App Middleware</vt:lpstr>
      <vt:lpstr>Performance &amp; Balancing Load using Cluster</vt:lpstr>
      <vt:lpstr>Performance &amp; Balancing Load using Cluster</vt:lpstr>
      <vt:lpstr>Performance &amp; Balancing Load using Cluster</vt:lpstr>
      <vt:lpstr>Performance &amp; Balancing Load using Cluster</vt:lpstr>
      <vt:lpstr>Performance &amp; Balancing Load using Cluster</vt:lpstr>
      <vt:lpstr>References</vt:lpstr>
      <vt:lpstr>NoSQL Database Types   </vt:lpstr>
      <vt:lpstr>Thank You! Questions?</vt:lpstr>
    </vt:vector>
  </TitlesOfParts>
  <Company>Sapient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WIN764BIT</cp:lastModifiedBy>
  <cp:revision>616</cp:revision>
  <dcterms:created xsi:type="dcterms:W3CDTF">2013-05-02T18:01:03Z</dcterms:created>
  <dcterms:modified xsi:type="dcterms:W3CDTF">2014-11-29T03:23:02Z</dcterms:modified>
</cp:coreProperties>
</file>